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65" r:id="rId2"/>
  </p:sldMasterIdLst>
  <p:notesMasterIdLst>
    <p:notesMasterId r:id="rId25"/>
  </p:notesMasterIdLst>
  <p:handoutMasterIdLst>
    <p:handoutMasterId r:id="rId26"/>
  </p:handoutMasterIdLst>
  <p:sldIdLst>
    <p:sldId id="1664" r:id="rId3"/>
    <p:sldId id="1665" r:id="rId4"/>
    <p:sldId id="1666" r:id="rId5"/>
    <p:sldId id="1681" r:id="rId6"/>
    <p:sldId id="1668" r:id="rId7"/>
    <p:sldId id="1669" r:id="rId8"/>
    <p:sldId id="1670" r:id="rId9"/>
    <p:sldId id="1672" r:id="rId10"/>
    <p:sldId id="1683" r:id="rId11"/>
    <p:sldId id="1667" r:id="rId12"/>
    <p:sldId id="1684" r:id="rId13"/>
    <p:sldId id="1677" r:id="rId14"/>
    <p:sldId id="1685" r:id="rId15"/>
    <p:sldId id="1671" r:id="rId16"/>
    <p:sldId id="1678" r:id="rId17"/>
    <p:sldId id="1686" r:id="rId18"/>
    <p:sldId id="1679" r:id="rId19"/>
    <p:sldId id="1680" r:id="rId20"/>
    <p:sldId id="1687" r:id="rId21"/>
    <p:sldId id="1673" r:id="rId22"/>
    <p:sldId id="1691" r:id="rId23"/>
    <p:sldId id="1675" r:id="rId24"/>
  </p:sldIdLst>
  <p:sldSz cx="9906000" cy="6858000" type="A4"/>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0000"/>
    <a:srgbClr val="A82800"/>
    <a:srgbClr val="AC0000"/>
    <a:srgbClr val="C40000"/>
    <a:srgbClr val="FF0000"/>
    <a:srgbClr val="CC3300"/>
    <a:srgbClr val="0000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6" autoAdjust="0"/>
    <p:restoredTop sz="94676" autoAdjust="0"/>
  </p:normalViewPr>
  <p:slideViewPr>
    <p:cSldViewPr>
      <p:cViewPr varScale="1">
        <p:scale>
          <a:sx n="69" d="100"/>
          <a:sy n="69" d="100"/>
        </p:scale>
        <p:origin x="1068" y="48"/>
      </p:cViewPr>
      <p:guideLst>
        <p:guide orient="horz" pos="2160"/>
        <p:guide pos="3120"/>
      </p:guideLst>
    </p:cSldViewPr>
  </p:slideViewPr>
  <p:notesTextViewPr>
    <p:cViewPr>
      <p:scale>
        <a:sx n="100" d="100"/>
        <a:sy n="100" d="100"/>
      </p:scale>
      <p:origin x="0" y="0"/>
    </p:cViewPr>
  </p:notesTextViewPr>
  <p:notesViewPr>
    <p:cSldViewPr>
      <p:cViewPr varScale="1">
        <p:scale>
          <a:sx n="54" d="100"/>
          <a:sy n="54" d="100"/>
        </p:scale>
        <p:origin x="-2496" y="-96"/>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C66B72-A3AE-41FE-80BB-525AB2638026}" type="doc">
      <dgm:prSet loTypeId="urn:microsoft.com/office/officeart/2005/8/layout/default" loCatId="list" qsTypeId="urn:microsoft.com/office/officeart/2005/8/quickstyle/3d9" qsCatId="3D" csTypeId="urn:microsoft.com/office/officeart/2005/8/colors/accent1_2" csCatId="accent1" phldr="1"/>
      <dgm:spPr/>
      <dgm:t>
        <a:bodyPr/>
        <a:lstStyle/>
        <a:p>
          <a:endParaRPr lang="en-US"/>
        </a:p>
      </dgm:t>
    </dgm:pt>
    <dgm:pt modelId="{44A22761-959B-447C-8907-F815A2898BFF}">
      <dgm:prSet phldrT="[Text]" phldr="0"/>
      <dgm:spPr/>
      <dgm:t>
        <a:bodyPr/>
        <a:lstStyle/>
        <a:p>
          <a:pPr rtl="0"/>
          <a:r>
            <a:rPr lang="en-US" dirty="0">
              <a:solidFill>
                <a:schemeClr val="tx1"/>
              </a:solidFill>
              <a:latin typeface="Arial"/>
            </a:rPr>
            <a:t>Indonesia 84%</a:t>
          </a:r>
          <a:endParaRPr lang="en-US" dirty="0">
            <a:solidFill>
              <a:schemeClr val="tx1"/>
            </a:solidFill>
          </a:endParaRPr>
        </a:p>
      </dgm:t>
    </dgm:pt>
    <dgm:pt modelId="{AE0C651F-3398-4CB1-9118-B486941A60FD}" type="parTrans" cxnId="{D7250546-9D29-494F-9AEE-4AB35307ED78}">
      <dgm:prSet/>
      <dgm:spPr/>
      <dgm:t>
        <a:bodyPr/>
        <a:lstStyle/>
        <a:p>
          <a:endParaRPr lang="en-US">
            <a:solidFill>
              <a:schemeClr val="tx1"/>
            </a:solidFill>
          </a:endParaRPr>
        </a:p>
      </dgm:t>
    </dgm:pt>
    <dgm:pt modelId="{FA0E27D5-9E75-4082-9841-ABB93EFB5EDF}" type="sibTrans" cxnId="{D7250546-9D29-494F-9AEE-4AB35307ED78}">
      <dgm:prSet/>
      <dgm:spPr/>
      <dgm:t>
        <a:bodyPr/>
        <a:lstStyle/>
        <a:p>
          <a:endParaRPr lang="en-US">
            <a:solidFill>
              <a:schemeClr val="tx1"/>
            </a:solidFill>
          </a:endParaRPr>
        </a:p>
      </dgm:t>
    </dgm:pt>
    <dgm:pt modelId="{307CAEC7-AD87-4E5D-9DF6-A0B6FCEBC57B}">
      <dgm:prSet phldrT="[Text]" phldr="0"/>
      <dgm:spPr/>
      <dgm:t>
        <a:bodyPr/>
        <a:lstStyle/>
        <a:p>
          <a:pPr rtl="0"/>
          <a:r>
            <a:rPr lang="en-US">
              <a:solidFill>
                <a:schemeClr val="tx1"/>
              </a:solidFill>
              <a:latin typeface="Arial"/>
            </a:rPr>
            <a:t>Kenya 73%</a:t>
          </a:r>
          <a:endParaRPr lang="en-US" dirty="0">
            <a:solidFill>
              <a:schemeClr val="tx1"/>
            </a:solidFill>
          </a:endParaRPr>
        </a:p>
      </dgm:t>
    </dgm:pt>
    <dgm:pt modelId="{F1EA660F-1350-468C-AE12-0DCCAB9FB2ED}" type="parTrans" cxnId="{BC30161A-EDD3-42FB-BD14-781B2C9651F9}">
      <dgm:prSet/>
      <dgm:spPr/>
      <dgm:t>
        <a:bodyPr/>
        <a:lstStyle/>
        <a:p>
          <a:endParaRPr lang="en-US">
            <a:solidFill>
              <a:schemeClr val="tx1"/>
            </a:solidFill>
          </a:endParaRPr>
        </a:p>
      </dgm:t>
    </dgm:pt>
    <dgm:pt modelId="{789F5540-F619-4CB6-B711-7E8BB926B74D}" type="sibTrans" cxnId="{BC30161A-EDD3-42FB-BD14-781B2C9651F9}">
      <dgm:prSet/>
      <dgm:spPr/>
      <dgm:t>
        <a:bodyPr/>
        <a:lstStyle/>
        <a:p>
          <a:endParaRPr lang="en-US">
            <a:solidFill>
              <a:schemeClr val="tx1"/>
            </a:solidFill>
          </a:endParaRPr>
        </a:p>
      </dgm:t>
    </dgm:pt>
    <dgm:pt modelId="{4C020F41-BFE8-4E94-8434-3E8DB896E9CF}">
      <dgm:prSet phldrT="[Text]" phldr="0"/>
      <dgm:spPr/>
      <dgm:t>
        <a:bodyPr/>
        <a:lstStyle/>
        <a:p>
          <a:pPr rtl="0"/>
          <a:r>
            <a:rPr lang="en-US">
              <a:solidFill>
                <a:schemeClr val="tx1"/>
              </a:solidFill>
              <a:latin typeface="Arial"/>
            </a:rPr>
            <a:t>South Africa 56%</a:t>
          </a:r>
          <a:endParaRPr lang="en-US" dirty="0">
            <a:solidFill>
              <a:schemeClr val="tx1"/>
            </a:solidFill>
          </a:endParaRPr>
        </a:p>
      </dgm:t>
    </dgm:pt>
    <dgm:pt modelId="{8DC13D1F-5430-4187-8116-CE6CD63593DF}" type="parTrans" cxnId="{DB8C10C1-D242-4C0F-86E0-4E66D3E0EDEE}">
      <dgm:prSet/>
      <dgm:spPr/>
      <dgm:t>
        <a:bodyPr/>
        <a:lstStyle/>
        <a:p>
          <a:endParaRPr lang="en-US">
            <a:solidFill>
              <a:schemeClr val="tx1"/>
            </a:solidFill>
          </a:endParaRPr>
        </a:p>
      </dgm:t>
    </dgm:pt>
    <dgm:pt modelId="{899E0AD3-E4B7-44D4-AF32-B9EB96D57F83}" type="sibTrans" cxnId="{DB8C10C1-D242-4C0F-86E0-4E66D3E0EDEE}">
      <dgm:prSet/>
      <dgm:spPr/>
      <dgm:t>
        <a:bodyPr/>
        <a:lstStyle/>
        <a:p>
          <a:endParaRPr lang="en-US">
            <a:solidFill>
              <a:schemeClr val="tx1"/>
            </a:solidFill>
          </a:endParaRPr>
        </a:p>
      </dgm:t>
    </dgm:pt>
    <dgm:pt modelId="{33D7CBAC-C9FE-49F1-82EF-3BCBFAE927AB}">
      <dgm:prSet phldr="0"/>
      <dgm:spPr/>
      <dgm:t>
        <a:bodyPr/>
        <a:lstStyle/>
        <a:p>
          <a:r>
            <a:rPr lang="en-US">
              <a:solidFill>
                <a:schemeClr val="tx1"/>
              </a:solidFill>
            </a:rPr>
            <a:t>Nigeria 25%</a:t>
          </a:r>
          <a:endParaRPr lang="en-US" dirty="0">
            <a:solidFill>
              <a:schemeClr val="tx1"/>
            </a:solidFill>
          </a:endParaRPr>
        </a:p>
      </dgm:t>
    </dgm:pt>
    <dgm:pt modelId="{A84F4928-A55C-4C15-909C-1E4C853E9ACC}" type="parTrans" cxnId="{BB57C5C6-EFAB-45DD-A61F-C711D8FF8C0C}">
      <dgm:prSet/>
      <dgm:spPr/>
      <dgm:t>
        <a:bodyPr/>
        <a:lstStyle/>
        <a:p>
          <a:endParaRPr lang="en-US">
            <a:solidFill>
              <a:schemeClr val="tx1"/>
            </a:solidFill>
          </a:endParaRPr>
        </a:p>
      </dgm:t>
    </dgm:pt>
    <dgm:pt modelId="{01344291-A477-49DD-8B20-82FAB3BAFD69}" type="sibTrans" cxnId="{BB57C5C6-EFAB-45DD-A61F-C711D8FF8C0C}">
      <dgm:prSet/>
      <dgm:spPr/>
      <dgm:t>
        <a:bodyPr/>
        <a:lstStyle/>
        <a:p>
          <a:endParaRPr lang="en-US">
            <a:solidFill>
              <a:schemeClr val="tx1"/>
            </a:solidFill>
          </a:endParaRPr>
        </a:p>
      </dgm:t>
    </dgm:pt>
    <dgm:pt modelId="{FC1559AB-C181-49AF-950D-17C7EFBB96AD}" type="pres">
      <dgm:prSet presAssocID="{33C66B72-A3AE-41FE-80BB-525AB2638026}" presName="diagram" presStyleCnt="0">
        <dgm:presLayoutVars>
          <dgm:dir/>
          <dgm:resizeHandles val="exact"/>
        </dgm:presLayoutVars>
      </dgm:prSet>
      <dgm:spPr/>
    </dgm:pt>
    <dgm:pt modelId="{C8856318-1C55-4B1C-BFC1-64FA0B9C7939}" type="pres">
      <dgm:prSet presAssocID="{44A22761-959B-447C-8907-F815A2898BFF}" presName="node" presStyleLbl="node1" presStyleIdx="0" presStyleCnt="4">
        <dgm:presLayoutVars>
          <dgm:bulletEnabled val="1"/>
        </dgm:presLayoutVars>
      </dgm:prSet>
      <dgm:spPr/>
    </dgm:pt>
    <dgm:pt modelId="{103D3AF7-7CBA-4CFB-BA3E-32B9E6BE9635}" type="pres">
      <dgm:prSet presAssocID="{FA0E27D5-9E75-4082-9841-ABB93EFB5EDF}" presName="sibTrans" presStyleCnt="0"/>
      <dgm:spPr/>
    </dgm:pt>
    <dgm:pt modelId="{6697E284-406A-4DF8-8C98-4EDA5E2346D1}" type="pres">
      <dgm:prSet presAssocID="{307CAEC7-AD87-4E5D-9DF6-A0B6FCEBC57B}" presName="node" presStyleLbl="node1" presStyleIdx="1" presStyleCnt="4">
        <dgm:presLayoutVars>
          <dgm:bulletEnabled val="1"/>
        </dgm:presLayoutVars>
      </dgm:prSet>
      <dgm:spPr/>
    </dgm:pt>
    <dgm:pt modelId="{F00E61A5-A68B-415A-B88C-363274B50463}" type="pres">
      <dgm:prSet presAssocID="{789F5540-F619-4CB6-B711-7E8BB926B74D}" presName="sibTrans" presStyleCnt="0"/>
      <dgm:spPr/>
    </dgm:pt>
    <dgm:pt modelId="{4C11B8BC-8AA4-460F-B317-6BD49CAE01CE}" type="pres">
      <dgm:prSet presAssocID="{4C020F41-BFE8-4E94-8434-3E8DB896E9CF}" presName="node" presStyleLbl="node1" presStyleIdx="2" presStyleCnt="4">
        <dgm:presLayoutVars>
          <dgm:bulletEnabled val="1"/>
        </dgm:presLayoutVars>
      </dgm:prSet>
      <dgm:spPr/>
    </dgm:pt>
    <dgm:pt modelId="{7E15FFF5-2278-4460-8A71-7C65CF07FD4E}" type="pres">
      <dgm:prSet presAssocID="{899E0AD3-E4B7-44D4-AF32-B9EB96D57F83}" presName="sibTrans" presStyleCnt="0"/>
      <dgm:spPr/>
    </dgm:pt>
    <dgm:pt modelId="{48FFBC74-A47B-4E16-8830-260323B562B7}" type="pres">
      <dgm:prSet presAssocID="{33D7CBAC-C9FE-49F1-82EF-3BCBFAE927AB}" presName="node" presStyleLbl="node1" presStyleIdx="3" presStyleCnt="4">
        <dgm:presLayoutVars>
          <dgm:bulletEnabled val="1"/>
        </dgm:presLayoutVars>
      </dgm:prSet>
      <dgm:spPr/>
    </dgm:pt>
  </dgm:ptLst>
  <dgm:cxnLst>
    <dgm:cxn modelId="{BC30161A-EDD3-42FB-BD14-781B2C9651F9}" srcId="{33C66B72-A3AE-41FE-80BB-525AB2638026}" destId="{307CAEC7-AD87-4E5D-9DF6-A0B6FCEBC57B}" srcOrd="1" destOrd="0" parTransId="{F1EA660F-1350-468C-AE12-0DCCAB9FB2ED}" sibTransId="{789F5540-F619-4CB6-B711-7E8BB926B74D}"/>
    <dgm:cxn modelId="{991A7A2F-0A9D-4D8C-98B2-805719E19FA2}" type="presOf" srcId="{33D7CBAC-C9FE-49F1-82EF-3BCBFAE927AB}" destId="{48FFBC74-A47B-4E16-8830-260323B562B7}" srcOrd="0" destOrd="0" presId="urn:microsoft.com/office/officeart/2005/8/layout/default"/>
    <dgm:cxn modelId="{0DE4845B-48CB-4D99-9D19-775EF7FF9F2A}" type="presOf" srcId="{33C66B72-A3AE-41FE-80BB-525AB2638026}" destId="{FC1559AB-C181-49AF-950D-17C7EFBB96AD}" srcOrd="0" destOrd="0" presId="urn:microsoft.com/office/officeart/2005/8/layout/default"/>
    <dgm:cxn modelId="{D7250546-9D29-494F-9AEE-4AB35307ED78}" srcId="{33C66B72-A3AE-41FE-80BB-525AB2638026}" destId="{44A22761-959B-447C-8907-F815A2898BFF}" srcOrd="0" destOrd="0" parTransId="{AE0C651F-3398-4CB1-9118-B486941A60FD}" sibTransId="{FA0E27D5-9E75-4082-9841-ABB93EFB5EDF}"/>
    <dgm:cxn modelId="{D931FB78-E8B0-424A-83D8-FBF59A80424E}" type="presOf" srcId="{307CAEC7-AD87-4E5D-9DF6-A0B6FCEBC57B}" destId="{6697E284-406A-4DF8-8C98-4EDA5E2346D1}" srcOrd="0" destOrd="0" presId="urn:microsoft.com/office/officeart/2005/8/layout/default"/>
    <dgm:cxn modelId="{0A4BDDAC-CB0C-426E-A8F0-994977154DEE}" type="presOf" srcId="{44A22761-959B-447C-8907-F815A2898BFF}" destId="{C8856318-1C55-4B1C-BFC1-64FA0B9C7939}" srcOrd="0" destOrd="0" presId="urn:microsoft.com/office/officeart/2005/8/layout/default"/>
    <dgm:cxn modelId="{DB8C10C1-D242-4C0F-86E0-4E66D3E0EDEE}" srcId="{33C66B72-A3AE-41FE-80BB-525AB2638026}" destId="{4C020F41-BFE8-4E94-8434-3E8DB896E9CF}" srcOrd="2" destOrd="0" parTransId="{8DC13D1F-5430-4187-8116-CE6CD63593DF}" sibTransId="{899E0AD3-E4B7-44D4-AF32-B9EB96D57F83}"/>
    <dgm:cxn modelId="{BB57C5C6-EFAB-45DD-A61F-C711D8FF8C0C}" srcId="{33C66B72-A3AE-41FE-80BB-525AB2638026}" destId="{33D7CBAC-C9FE-49F1-82EF-3BCBFAE927AB}" srcOrd="3" destOrd="0" parTransId="{A84F4928-A55C-4C15-909C-1E4C853E9ACC}" sibTransId="{01344291-A477-49DD-8B20-82FAB3BAFD69}"/>
    <dgm:cxn modelId="{1DCC95F9-BF46-4EDB-A461-B4ED8ECC7535}" type="presOf" srcId="{4C020F41-BFE8-4E94-8434-3E8DB896E9CF}" destId="{4C11B8BC-8AA4-460F-B317-6BD49CAE01CE}" srcOrd="0" destOrd="0" presId="urn:microsoft.com/office/officeart/2005/8/layout/default"/>
    <dgm:cxn modelId="{54556472-9E51-4D1B-9CD9-09BB8FD4D8AC}" type="presParOf" srcId="{FC1559AB-C181-49AF-950D-17C7EFBB96AD}" destId="{C8856318-1C55-4B1C-BFC1-64FA0B9C7939}" srcOrd="0" destOrd="0" presId="urn:microsoft.com/office/officeart/2005/8/layout/default"/>
    <dgm:cxn modelId="{739A46FC-6178-480D-B6DB-C7DDE102862C}" type="presParOf" srcId="{FC1559AB-C181-49AF-950D-17C7EFBB96AD}" destId="{103D3AF7-7CBA-4CFB-BA3E-32B9E6BE9635}" srcOrd="1" destOrd="0" presId="urn:microsoft.com/office/officeart/2005/8/layout/default"/>
    <dgm:cxn modelId="{9D3A7294-9457-47D8-8E81-9D96B3C31725}" type="presParOf" srcId="{FC1559AB-C181-49AF-950D-17C7EFBB96AD}" destId="{6697E284-406A-4DF8-8C98-4EDA5E2346D1}" srcOrd="2" destOrd="0" presId="urn:microsoft.com/office/officeart/2005/8/layout/default"/>
    <dgm:cxn modelId="{A57FE60C-8903-464F-BA74-0223A0493711}" type="presParOf" srcId="{FC1559AB-C181-49AF-950D-17C7EFBB96AD}" destId="{F00E61A5-A68B-415A-B88C-363274B50463}" srcOrd="3" destOrd="0" presId="urn:microsoft.com/office/officeart/2005/8/layout/default"/>
    <dgm:cxn modelId="{57E05F91-2867-4232-B4AE-BF9216DCF0C0}" type="presParOf" srcId="{FC1559AB-C181-49AF-950D-17C7EFBB96AD}" destId="{4C11B8BC-8AA4-460F-B317-6BD49CAE01CE}" srcOrd="4" destOrd="0" presId="urn:microsoft.com/office/officeart/2005/8/layout/default"/>
    <dgm:cxn modelId="{29944644-B5B8-4347-8709-EA0EA67BB0B7}" type="presParOf" srcId="{FC1559AB-C181-49AF-950D-17C7EFBB96AD}" destId="{7E15FFF5-2278-4460-8A71-7C65CF07FD4E}" srcOrd="5" destOrd="0" presId="urn:microsoft.com/office/officeart/2005/8/layout/default"/>
    <dgm:cxn modelId="{C3060933-6A84-4144-9800-4F0D8D361D62}" type="presParOf" srcId="{FC1559AB-C181-49AF-950D-17C7EFBB96AD}" destId="{48FFBC74-A47B-4E16-8830-260323B562B7}" srcOrd="6" destOrd="0" presId="urn:microsoft.com/office/officeart/2005/8/layout/defaul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3C66B72-A3AE-41FE-80BB-525AB2638026}" type="doc">
      <dgm:prSet loTypeId="urn:microsoft.com/office/officeart/2005/8/layout/default" loCatId="list" qsTypeId="urn:microsoft.com/office/officeart/2005/8/quickstyle/3d9" qsCatId="3D" csTypeId="urn:microsoft.com/office/officeart/2005/8/colors/accent1_3" csCatId="accent1" phldr="1"/>
      <dgm:spPr/>
      <dgm:t>
        <a:bodyPr/>
        <a:lstStyle/>
        <a:p>
          <a:endParaRPr lang="en-US"/>
        </a:p>
      </dgm:t>
    </dgm:pt>
    <dgm:pt modelId="{44A22761-959B-447C-8907-F815A2898BFF}">
      <dgm:prSet phldrT="[Text]" phldr="0"/>
      <dgm:spPr/>
      <dgm:t>
        <a:bodyPr/>
        <a:lstStyle/>
        <a:p>
          <a:pPr rtl="0"/>
          <a:r>
            <a:rPr lang="en-US" dirty="0">
              <a:solidFill>
                <a:schemeClr val="tx1"/>
              </a:solidFill>
              <a:latin typeface="Arial"/>
            </a:rPr>
            <a:t>United Kingdom 80%</a:t>
          </a:r>
          <a:endParaRPr lang="en-US" dirty="0">
            <a:solidFill>
              <a:schemeClr val="tx1"/>
            </a:solidFill>
          </a:endParaRPr>
        </a:p>
      </dgm:t>
    </dgm:pt>
    <dgm:pt modelId="{AE0C651F-3398-4CB1-9118-B486941A60FD}" type="parTrans" cxnId="{D7250546-9D29-494F-9AEE-4AB35307ED78}">
      <dgm:prSet/>
      <dgm:spPr/>
      <dgm:t>
        <a:bodyPr/>
        <a:lstStyle/>
        <a:p>
          <a:endParaRPr lang="en-US">
            <a:solidFill>
              <a:schemeClr val="tx1"/>
            </a:solidFill>
          </a:endParaRPr>
        </a:p>
      </dgm:t>
    </dgm:pt>
    <dgm:pt modelId="{FA0E27D5-9E75-4082-9841-ABB93EFB5EDF}" type="sibTrans" cxnId="{D7250546-9D29-494F-9AEE-4AB35307ED78}">
      <dgm:prSet/>
      <dgm:spPr/>
      <dgm:t>
        <a:bodyPr/>
        <a:lstStyle/>
        <a:p>
          <a:endParaRPr lang="en-US">
            <a:solidFill>
              <a:schemeClr val="tx1"/>
            </a:solidFill>
          </a:endParaRPr>
        </a:p>
      </dgm:t>
    </dgm:pt>
    <dgm:pt modelId="{307CAEC7-AD87-4E5D-9DF6-A0B6FCEBC57B}">
      <dgm:prSet phldrT="[Text]" phldr="0"/>
      <dgm:spPr/>
      <dgm:t>
        <a:bodyPr/>
        <a:lstStyle/>
        <a:p>
          <a:pPr rtl="0"/>
          <a:r>
            <a:rPr lang="en-US">
              <a:solidFill>
                <a:schemeClr val="tx1"/>
              </a:solidFill>
              <a:latin typeface="Arial"/>
            </a:rPr>
            <a:t>United States 77%</a:t>
          </a:r>
          <a:endParaRPr lang="en-US" dirty="0">
            <a:solidFill>
              <a:schemeClr val="tx1"/>
            </a:solidFill>
          </a:endParaRPr>
        </a:p>
      </dgm:t>
    </dgm:pt>
    <dgm:pt modelId="{F1EA660F-1350-468C-AE12-0DCCAB9FB2ED}" type="parTrans" cxnId="{BC30161A-EDD3-42FB-BD14-781B2C9651F9}">
      <dgm:prSet/>
      <dgm:spPr/>
      <dgm:t>
        <a:bodyPr/>
        <a:lstStyle/>
        <a:p>
          <a:endParaRPr lang="en-US">
            <a:solidFill>
              <a:schemeClr val="tx1"/>
            </a:solidFill>
          </a:endParaRPr>
        </a:p>
      </dgm:t>
    </dgm:pt>
    <dgm:pt modelId="{789F5540-F619-4CB6-B711-7E8BB926B74D}" type="sibTrans" cxnId="{BC30161A-EDD3-42FB-BD14-781B2C9651F9}">
      <dgm:prSet/>
      <dgm:spPr/>
      <dgm:t>
        <a:bodyPr/>
        <a:lstStyle/>
        <a:p>
          <a:endParaRPr lang="en-US">
            <a:solidFill>
              <a:schemeClr val="tx1"/>
            </a:solidFill>
          </a:endParaRPr>
        </a:p>
      </dgm:t>
    </dgm:pt>
    <dgm:pt modelId="{4C020F41-BFE8-4E94-8434-3E8DB896E9CF}">
      <dgm:prSet phldrT="[Text]" phldr="0"/>
      <dgm:spPr/>
      <dgm:t>
        <a:bodyPr/>
        <a:lstStyle/>
        <a:p>
          <a:pPr rtl="0"/>
          <a:r>
            <a:rPr lang="en-US">
              <a:solidFill>
                <a:schemeClr val="tx1"/>
              </a:solidFill>
              <a:latin typeface="Arial"/>
            </a:rPr>
            <a:t>South Africa 31%</a:t>
          </a:r>
          <a:endParaRPr lang="en-US" dirty="0">
            <a:solidFill>
              <a:schemeClr val="tx1"/>
            </a:solidFill>
          </a:endParaRPr>
        </a:p>
      </dgm:t>
    </dgm:pt>
    <dgm:pt modelId="{8DC13D1F-5430-4187-8116-CE6CD63593DF}" type="parTrans" cxnId="{DB8C10C1-D242-4C0F-86E0-4E66D3E0EDEE}">
      <dgm:prSet/>
      <dgm:spPr/>
      <dgm:t>
        <a:bodyPr/>
        <a:lstStyle/>
        <a:p>
          <a:endParaRPr lang="en-US">
            <a:solidFill>
              <a:schemeClr val="tx1"/>
            </a:solidFill>
          </a:endParaRPr>
        </a:p>
      </dgm:t>
    </dgm:pt>
    <dgm:pt modelId="{899E0AD3-E4B7-44D4-AF32-B9EB96D57F83}" type="sibTrans" cxnId="{DB8C10C1-D242-4C0F-86E0-4E66D3E0EDEE}">
      <dgm:prSet/>
      <dgm:spPr/>
      <dgm:t>
        <a:bodyPr/>
        <a:lstStyle/>
        <a:p>
          <a:endParaRPr lang="en-US">
            <a:solidFill>
              <a:schemeClr val="tx1"/>
            </a:solidFill>
          </a:endParaRPr>
        </a:p>
      </dgm:t>
    </dgm:pt>
    <dgm:pt modelId="{F9E684CD-8150-4AC8-A635-B6F3C7749046}">
      <dgm:prSet phldr="0"/>
      <dgm:spPr/>
      <dgm:t>
        <a:bodyPr/>
        <a:lstStyle/>
        <a:p>
          <a:pPr rtl="0"/>
          <a:r>
            <a:rPr lang="en-US">
              <a:solidFill>
                <a:schemeClr val="tx1"/>
              </a:solidFill>
            </a:rPr>
            <a:t>Nigeria 0.58%</a:t>
          </a:r>
          <a:endParaRPr lang="en-US" dirty="0">
            <a:solidFill>
              <a:schemeClr val="tx1"/>
            </a:solidFill>
            <a:latin typeface="Arial"/>
          </a:endParaRPr>
        </a:p>
      </dgm:t>
    </dgm:pt>
    <dgm:pt modelId="{3C5FBF4C-6890-4331-8BBE-A0E5F1C1FC03}" type="parTrans" cxnId="{F741B86F-47AC-4163-A5F2-21055ECD3C19}">
      <dgm:prSet/>
      <dgm:spPr/>
      <dgm:t>
        <a:bodyPr/>
        <a:lstStyle/>
        <a:p>
          <a:endParaRPr lang="en-US">
            <a:solidFill>
              <a:schemeClr val="tx1"/>
            </a:solidFill>
          </a:endParaRPr>
        </a:p>
      </dgm:t>
    </dgm:pt>
    <dgm:pt modelId="{CB228AAF-535C-41D2-B78D-25787756C851}" type="sibTrans" cxnId="{F741B86F-47AC-4163-A5F2-21055ECD3C19}">
      <dgm:prSet/>
      <dgm:spPr/>
      <dgm:t>
        <a:bodyPr/>
        <a:lstStyle/>
        <a:p>
          <a:endParaRPr lang="en-US">
            <a:solidFill>
              <a:schemeClr val="tx1"/>
            </a:solidFill>
          </a:endParaRPr>
        </a:p>
      </dgm:t>
    </dgm:pt>
    <dgm:pt modelId="{9565A2EA-C38A-4E89-92A2-56E70D05BAF3}">
      <dgm:prSet phldr="0"/>
      <dgm:spPr/>
      <dgm:t>
        <a:bodyPr/>
        <a:lstStyle/>
        <a:p>
          <a:pPr rtl="0"/>
          <a:r>
            <a:rPr lang="en-US">
              <a:solidFill>
                <a:schemeClr val="tx1"/>
              </a:solidFill>
              <a:latin typeface="Arial"/>
              <a:cs typeface="Arial"/>
            </a:rPr>
            <a:t>Kenya 3.2%</a:t>
          </a:r>
          <a:endParaRPr lang="en-US" dirty="0">
            <a:solidFill>
              <a:schemeClr val="tx1"/>
            </a:solidFill>
            <a:latin typeface="Arial"/>
            <a:cs typeface="Arial"/>
          </a:endParaRPr>
        </a:p>
      </dgm:t>
    </dgm:pt>
    <dgm:pt modelId="{A4E428F5-328F-49F9-9B13-469CE449E2C8}" type="parTrans" cxnId="{B2454EC3-4847-4F25-965F-5C5BE6E49C2D}">
      <dgm:prSet/>
      <dgm:spPr/>
      <dgm:t>
        <a:bodyPr/>
        <a:lstStyle/>
        <a:p>
          <a:endParaRPr lang="en-US">
            <a:solidFill>
              <a:schemeClr val="tx1"/>
            </a:solidFill>
          </a:endParaRPr>
        </a:p>
      </dgm:t>
    </dgm:pt>
    <dgm:pt modelId="{302D8B8E-AA47-4E26-ACC8-2C73367F6F52}" type="sibTrans" cxnId="{B2454EC3-4847-4F25-965F-5C5BE6E49C2D}">
      <dgm:prSet/>
      <dgm:spPr/>
      <dgm:t>
        <a:bodyPr/>
        <a:lstStyle/>
        <a:p>
          <a:endParaRPr lang="en-US">
            <a:solidFill>
              <a:schemeClr val="tx1"/>
            </a:solidFill>
          </a:endParaRPr>
        </a:p>
      </dgm:t>
    </dgm:pt>
    <dgm:pt modelId="{FC1559AB-C181-49AF-950D-17C7EFBB96AD}" type="pres">
      <dgm:prSet presAssocID="{33C66B72-A3AE-41FE-80BB-525AB2638026}" presName="diagram" presStyleCnt="0">
        <dgm:presLayoutVars>
          <dgm:dir/>
          <dgm:resizeHandles val="exact"/>
        </dgm:presLayoutVars>
      </dgm:prSet>
      <dgm:spPr/>
    </dgm:pt>
    <dgm:pt modelId="{C8856318-1C55-4B1C-BFC1-64FA0B9C7939}" type="pres">
      <dgm:prSet presAssocID="{44A22761-959B-447C-8907-F815A2898BFF}" presName="node" presStyleLbl="node1" presStyleIdx="0" presStyleCnt="5">
        <dgm:presLayoutVars>
          <dgm:bulletEnabled val="1"/>
        </dgm:presLayoutVars>
      </dgm:prSet>
      <dgm:spPr/>
    </dgm:pt>
    <dgm:pt modelId="{103D3AF7-7CBA-4CFB-BA3E-32B9E6BE9635}" type="pres">
      <dgm:prSet presAssocID="{FA0E27D5-9E75-4082-9841-ABB93EFB5EDF}" presName="sibTrans" presStyleCnt="0"/>
      <dgm:spPr/>
    </dgm:pt>
    <dgm:pt modelId="{6697E284-406A-4DF8-8C98-4EDA5E2346D1}" type="pres">
      <dgm:prSet presAssocID="{307CAEC7-AD87-4E5D-9DF6-A0B6FCEBC57B}" presName="node" presStyleLbl="node1" presStyleIdx="1" presStyleCnt="5">
        <dgm:presLayoutVars>
          <dgm:bulletEnabled val="1"/>
        </dgm:presLayoutVars>
      </dgm:prSet>
      <dgm:spPr/>
    </dgm:pt>
    <dgm:pt modelId="{F00E61A5-A68B-415A-B88C-363274B50463}" type="pres">
      <dgm:prSet presAssocID="{789F5540-F619-4CB6-B711-7E8BB926B74D}" presName="sibTrans" presStyleCnt="0"/>
      <dgm:spPr/>
    </dgm:pt>
    <dgm:pt modelId="{4C11B8BC-8AA4-460F-B317-6BD49CAE01CE}" type="pres">
      <dgm:prSet presAssocID="{4C020F41-BFE8-4E94-8434-3E8DB896E9CF}" presName="node" presStyleLbl="node1" presStyleIdx="2" presStyleCnt="5">
        <dgm:presLayoutVars>
          <dgm:bulletEnabled val="1"/>
        </dgm:presLayoutVars>
      </dgm:prSet>
      <dgm:spPr/>
    </dgm:pt>
    <dgm:pt modelId="{DAF4402C-A8E2-4A28-AF8E-662567537269}" type="pres">
      <dgm:prSet presAssocID="{899E0AD3-E4B7-44D4-AF32-B9EB96D57F83}" presName="sibTrans" presStyleCnt="0"/>
      <dgm:spPr/>
    </dgm:pt>
    <dgm:pt modelId="{717BCDF7-66ED-4B97-9E2F-7E58F82B8ABA}" type="pres">
      <dgm:prSet presAssocID="{9565A2EA-C38A-4E89-92A2-56E70D05BAF3}" presName="node" presStyleLbl="node1" presStyleIdx="3" presStyleCnt="5">
        <dgm:presLayoutVars>
          <dgm:bulletEnabled val="1"/>
        </dgm:presLayoutVars>
      </dgm:prSet>
      <dgm:spPr/>
    </dgm:pt>
    <dgm:pt modelId="{514884C7-669E-4D12-ABEE-2BC834BAA961}" type="pres">
      <dgm:prSet presAssocID="{302D8B8E-AA47-4E26-ACC8-2C73367F6F52}" presName="sibTrans" presStyleCnt="0"/>
      <dgm:spPr/>
    </dgm:pt>
    <dgm:pt modelId="{3485D1A2-9C07-4EAF-B37C-219627033834}" type="pres">
      <dgm:prSet presAssocID="{F9E684CD-8150-4AC8-A635-B6F3C7749046}" presName="node" presStyleLbl="node1" presStyleIdx="4" presStyleCnt="5">
        <dgm:presLayoutVars>
          <dgm:bulletEnabled val="1"/>
        </dgm:presLayoutVars>
      </dgm:prSet>
      <dgm:spPr/>
    </dgm:pt>
  </dgm:ptLst>
  <dgm:cxnLst>
    <dgm:cxn modelId="{BC30161A-EDD3-42FB-BD14-781B2C9651F9}" srcId="{33C66B72-A3AE-41FE-80BB-525AB2638026}" destId="{307CAEC7-AD87-4E5D-9DF6-A0B6FCEBC57B}" srcOrd="1" destOrd="0" parTransId="{F1EA660F-1350-468C-AE12-0DCCAB9FB2ED}" sibTransId="{789F5540-F619-4CB6-B711-7E8BB926B74D}"/>
    <dgm:cxn modelId="{546F5131-A731-485A-9ED5-0694A0D0AC9A}" type="presOf" srcId="{4C020F41-BFE8-4E94-8434-3E8DB896E9CF}" destId="{4C11B8BC-8AA4-460F-B317-6BD49CAE01CE}" srcOrd="0" destOrd="0" presId="urn:microsoft.com/office/officeart/2005/8/layout/default"/>
    <dgm:cxn modelId="{0DE4845B-48CB-4D99-9D19-775EF7FF9F2A}" type="presOf" srcId="{33C66B72-A3AE-41FE-80BB-525AB2638026}" destId="{FC1559AB-C181-49AF-950D-17C7EFBB96AD}" srcOrd="0" destOrd="0" presId="urn:microsoft.com/office/officeart/2005/8/layout/default"/>
    <dgm:cxn modelId="{0252C042-B111-44B1-A4C7-3399B231319C}" type="presOf" srcId="{9565A2EA-C38A-4E89-92A2-56E70D05BAF3}" destId="{717BCDF7-66ED-4B97-9E2F-7E58F82B8ABA}" srcOrd="0" destOrd="0" presId="urn:microsoft.com/office/officeart/2005/8/layout/default"/>
    <dgm:cxn modelId="{D7250546-9D29-494F-9AEE-4AB35307ED78}" srcId="{33C66B72-A3AE-41FE-80BB-525AB2638026}" destId="{44A22761-959B-447C-8907-F815A2898BFF}" srcOrd="0" destOrd="0" parTransId="{AE0C651F-3398-4CB1-9118-B486941A60FD}" sibTransId="{FA0E27D5-9E75-4082-9841-ABB93EFB5EDF}"/>
    <dgm:cxn modelId="{13CFCB6E-9585-4A86-A936-E551B4047A5A}" type="presOf" srcId="{F9E684CD-8150-4AC8-A635-B6F3C7749046}" destId="{3485D1A2-9C07-4EAF-B37C-219627033834}" srcOrd="0" destOrd="0" presId="urn:microsoft.com/office/officeart/2005/8/layout/default"/>
    <dgm:cxn modelId="{F741B86F-47AC-4163-A5F2-21055ECD3C19}" srcId="{33C66B72-A3AE-41FE-80BB-525AB2638026}" destId="{F9E684CD-8150-4AC8-A635-B6F3C7749046}" srcOrd="4" destOrd="0" parTransId="{3C5FBF4C-6890-4331-8BBE-A0E5F1C1FC03}" sibTransId="{CB228AAF-535C-41D2-B78D-25787756C851}"/>
    <dgm:cxn modelId="{DB8C10C1-D242-4C0F-86E0-4E66D3E0EDEE}" srcId="{33C66B72-A3AE-41FE-80BB-525AB2638026}" destId="{4C020F41-BFE8-4E94-8434-3E8DB896E9CF}" srcOrd="2" destOrd="0" parTransId="{8DC13D1F-5430-4187-8116-CE6CD63593DF}" sibTransId="{899E0AD3-E4B7-44D4-AF32-B9EB96D57F83}"/>
    <dgm:cxn modelId="{B2454EC3-4847-4F25-965F-5C5BE6E49C2D}" srcId="{33C66B72-A3AE-41FE-80BB-525AB2638026}" destId="{9565A2EA-C38A-4E89-92A2-56E70D05BAF3}" srcOrd="3" destOrd="0" parTransId="{A4E428F5-328F-49F9-9B13-469CE449E2C8}" sibTransId="{302D8B8E-AA47-4E26-ACC8-2C73367F6F52}"/>
    <dgm:cxn modelId="{C31C2BC7-3F50-4EB9-A66B-5F91D5D3011C}" type="presOf" srcId="{307CAEC7-AD87-4E5D-9DF6-A0B6FCEBC57B}" destId="{6697E284-406A-4DF8-8C98-4EDA5E2346D1}" srcOrd="0" destOrd="0" presId="urn:microsoft.com/office/officeart/2005/8/layout/default"/>
    <dgm:cxn modelId="{9A78CBDA-095B-4845-A205-AD004E9DA61D}" type="presOf" srcId="{44A22761-959B-447C-8907-F815A2898BFF}" destId="{C8856318-1C55-4B1C-BFC1-64FA0B9C7939}" srcOrd="0" destOrd="0" presId="urn:microsoft.com/office/officeart/2005/8/layout/default"/>
    <dgm:cxn modelId="{A007CD37-7071-40DD-ABB6-DA286DDFD2AB}" type="presParOf" srcId="{FC1559AB-C181-49AF-950D-17C7EFBB96AD}" destId="{C8856318-1C55-4B1C-BFC1-64FA0B9C7939}" srcOrd="0" destOrd="0" presId="urn:microsoft.com/office/officeart/2005/8/layout/default"/>
    <dgm:cxn modelId="{D30957B5-E6A2-4395-808C-BC645509A934}" type="presParOf" srcId="{FC1559AB-C181-49AF-950D-17C7EFBB96AD}" destId="{103D3AF7-7CBA-4CFB-BA3E-32B9E6BE9635}" srcOrd="1" destOrd="0" presId="urn:microsoft.com/office/officeart/2005/8/layout/default"/>
    <dgm:cxn modelId="{73661AD2-8B6B-4C2A-84BB-CDA58EF96BE2}" type="presParOf" srcId="{FC1559AB-C181-49AF-950D-17C7EFBB96AD}" destId="{6697E284-406A-4DF8-8C98-4EDA5E2346D1}" srcOrd="2" destOrd="0" presId="urn:microsoft.com/office/officeart/2005/8/layout/default"/>
    <dgm:cxn modelId="{4BD0A80C-5206-49E9-A86E-A45F689A5479}" type="presParOf" srcId="{FC1559AB-C181-49AF-950D-17C7EFBB96AD}" destId="{F00E61A5-A68B-415A-B88C-363274B50463}" srcOrd="3" destOrd="0" presId="urn:microsoft.com/office/officeart/2005/8/layout/default"/>
    <dgm:cxn modelId="{3A0DE901-6732-4BE8-B2F8-0EE7C1395C21}" type="presParOf" srcId="{FC1559AB-C181-49AF-950D-17C7EFBB96AD}" destId="{4C11B8BC-8AA4-460F-B317-6BD49CAE01CE}" srcOrd="4" destOrd="0" presId="urn:microsoft.com/office/officeart/2005/8/layout/default"/>
    <dgm:cxn modelId="{C9AD22A1-FF74-493E-A7CD-23F13B641156}" type="presParOf" srcId="{FC1559AB-C181-49AF-950D-17C7EFBB96AD}" destId="{DAF4402C-A8E2-4A28-AF8E-662567537269}" srcOrd="5" destOrd="0" presId="urn:microsoft.com/office/officeart/2005/8/layout/default"/>
    <dgm:cxn modelId="{2EC01D3D-A884-40F0-8438-1616507F47CF}" type="presParOf" srcId="{FC1559AB-C181-49AF-950D-17C7EFBB96AD}" destId="{717BCDF7-66ED-4B97-9E2F-7E58F82B8ABA}" srcOrd="6" destOrd="0" presId="urn:microsoft.com/office/officeart/2005/8/layout/default"/>
    <dgm:cxn modelId="{D573C251-707A-431A-B39C-7974AECAE251}" type="presParOf" srcId="{FC1559AB-C181-49AF-950D-17C7EFBB96AD}" destId="{514884C7-669E-4D12-ABEE-2BC834BAA961}" srcOrd="7" destOrd="0" presId="urn:microsoft.com/office/officeart/2005/8/layout/default"/>
    <dgm:cxn modelId="{FA2A1D68-B4A4-4242-BE46-7144E6B9C652}" type="presParOf" srcId="{FC1559AB-C181-49AF-950D-17C7EFBB96AD}" destId="{3485D1A2-9C07-4EAF-B37C-219627033834}" srcOrd="8" destOrd="0" presId="urn:microsoft.com/office/officeart/2005/8/layout/default"/>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0CC8DC8-0C4A-49AD-864C-69FBB3BAD8FF}" type="doc">
      <dgm:prSet loTypeId="urn:microsoft.com/office/officeart/2005/8/layout/lProcess3" loCatId="process" qsTypeId="urn:microsoft.com/office/officeart/2005/8/quickstyle/3d1" qsCatId="3D" csTypeId="urn:microsoft.com/office/officeart/2005/8/colors/accent1_2" csCatId="accent1" phldr="1"/>
      <dgm:spPr/>
      <dgm:t>
        <a:bodyPr/>
        <a:lstStyle/>
        <a:p>
          <a:endParaRPr lang="en-US"/>
        </a:p>
      </dgm:t>
    </dgm:pt>
    <dgm:pt modelId="{5C1399AE-B200-4041-8529-5FEB6BDB457E}">
      <dgm:prSet phldrT="[Text]" phldr="0"/>
      <dgm:spPr/>
      <dgm:t>
        <a:bodyPr/>
        <a:lstStyle/>
        <a:p>
          <a:pPr rtl="0"/>
          <a:r>
            <a:rPr lang="en-US" dirty="0">
              <a:solidFill>
                <a:schemeClr val="tx1"/>
              </a:solidFill>
              <a:latin typeface="Arial"/>
            </a:rPr>
            <a:t>Loan to Value Ratio</a:t>
          </a:r>
          <a:endParaRPr lang="en-US" dirty="0">
            <a:solidFill>
              <a:schemeClr val="tx1"/>
            </a:solidFill>
          </a:endParaRPr>
        </a:p>
      </dgm:t>
    </dgm:pt>
    <dgm:pt modelId="{C1BC031C-B87C-4A9B-8844-6F8E1DF71142}" type="parTrans" cxnId="{A1B58994-443B-4099-9575-BCC04C48E9CA}">
      <dgm:prSet/>
      <dgm:spPr/>
      <dgm:t>
        <a:bodyPr/>
        <a:lstStyle/>
        <a:p>
          <a:endParaRPr lang="en-US">
            <a:solidFill>
              <a:schemeClr val="tx1"/>
            </a:solidFill>
          </a:endParaRPr>
        </a:p>
      </dgm:t>
    </dgm:pt>
    <dgm:pt modelId="{A05E108E-5DBF-449D-B468-A1B19C19FC97}" type="sibTrans" cxnId="{A1B58994-443B-4099-9575-BCC04C48E9CA}">
      <dgm:prSet/>
      <dgm:spPr/>
      <dgm:t>
        <a:bodyPr/>
        <a:lstStyle/>
        <a:p>
          <a:endParaRPr lang="en-US">
            <a:solidFill>
              <a:schemeClr val="tx1"/>
            </a:solidFill>
          </a:endParaRPr>
        </a:p>
      </dgm:t>
    </dgm:pt>
    <dgm:pt modelId="{118F5D31-2B47-4333-9BFA-4FE1C09E3AAD}">
      <dgm:prSet phldrT="[Text]" phldr="0"/>
      <dgm:spPr/>
      <dgm:t>
        <a:bodyPr/>
        <a:lstStyle/>
        <a:p>
          <a:pPr rtl="0"/>
          <a:r>
            <a:rPr lang="en-US" dirty="0">
              <a:solidFill>
                <a:schemeClr val="tx1"/>
              </a:solidFill>
              <a:latin typeface="Arial"/>
              <a:cs typeface="Arial"/>
            </a:rPr>
            <a:t>Kenya – Average 82%</a:t>
          </a:r>
        </a:p>
      </dgm:t>
    </dgm:pt>
    <dgm:pt modelId="{3119F31B-6DEE-4C3C-A05A-5B17DE6A6B5E}" type="parTrans" cxnId="{53FF1619-3940-4301-994F-613DFB0EAA7F}">
      <dgm:prSet/>
      <dgm:spPr/>
      <dgm:t>
        <a:bodyPr/>
        <a:lstStyle/>
        <a:p>
          <a:endParaRPr lang="en-US">
            <a:solidFill>
              <a:schemeClr val="tx1"/>
            </a:solidFill>
          </a:endParaRPr>
        </a:p>
      </dgm:t>
    </dgm:pt>
    <dgm:pt modelId="{63B00D3A-D948-4BC0-9881-8E3971B27288}" type="sibTrans" cxnId="{53FF1619-3940-4301-994F-613DFB0EAA7F}">
      <dgm:prSet/>
      <dgm:spPr/>
      <dgm:t>
        <a:bodyPr/>
        <a:lstStyle/>
        <a:p>
          <a:endParaRPr lang="en-US">
            <a:solidFill>
              <a:schemeClr val="tx1"/>
            </a:solidFill>
          </a:endParaRPr>
        </a:p>
      </dgm:t>
    </dgm:pt>
    <dgm:pt modelId="{B803B5DF-8109-4789-BB42-CDFE61242952}">
      <dgm:prSet phldrT="[Text]" phldr="0"/>
      <dgm:spPr/>
      <dgm:t>
        <a:bodyPr/>
        <a:lstStyle/>
        <a:p>
          <a:pPr rtl="0"/>
          <a:r>
            <a:rPr lang="en-US" dirty="0">
              <a:solidFill>
                <a:schemeClr val="tx1"/>
              </a:solidFill>
              <a:latin typeface="Arial"/>
            </a:rPr>
            <a:t>Nigeria – Average 80%</a:t>
          </a:r>
          <a:endParaRPr lang="en-US" dirty="0">
            <a:solidFill>
              <a:schemeClr val="tx1"/>
            </a:solidFill>
          </a:endParaRPr>
        </a:p>
      </dgm:t>
    </dgm:pt>
    <dgm:pt modelId="{0D3F0A52-30C5-40D4-910D-45F0384241BD}" type="parTrans" cxnId="{A2816574-D350-46EF-BBC7-4B708A8AD08F}">
      <dgm:prSet/>
      <dgm:spPr/>
      <dgm:t>
        <a:bodyPr/>
        <a:lstStyle/>
        <a:p>
          <a:endParaRPr lang="en-US">
            <a:solidFill>
              <a:schemeClr val="tx1"/>
            </a:solidFill>
          </a:endParaRPr>
        </a:p>
      </dgm:t>
    </dgm:pt>
    <dgm:pt modelId="{500390D0-11F5-4E64-9707-53BA8A4A8CF1}" type="sibTrans" cxnId="{A2816574-D350-46EF-BBC7-4B708A8AD08F}">
      <dgm:prSet/>
      <dgm:spPr/>
      <dgm:t>
        <a:bodyPr/>
        <a:lstStyle/>
        <a:p>
          <a:endParaRPr lang="en-US">
            <a:solidFill>
              <a:schemeClr val="tx1"/>
            </a:solidFill>
          </a:endParaRPr>
        </a:p>
      </dgm:t>
    </dgm:pt>
    <dgm:pt modelId="{08A2A7B7-ABC4-4FF4-BBB3-F959CBC350FB}">
      <dgm:prSet phldrT="[Text]" phldr="0"/>
      <dgm:spPr/>
      <dgm:t>
        <a:bodyPr/>
        <a:lstStyle/>
        <a:p>
          <a:pPr rtl="0"/>
          <a:r>
            <a:rPr lang="en-US" dirty="0">
              <a:solidFill>
                <a:schemeClr val="tx1"/>
              </a:solidFill>
              <a:latin typeface="Arial"/>
            </a:rPr>
            <a:t>Mortgage Term</a:t>
          </a:r>
          <a:endParaRPr lang="en-US" dirty="0">
            <a:solidFill>
              <a:schemeClr val="tx1"/>
            </a:solidFill>
          </a:endParaRPr>
        </a:p>
      </dgm:t>
    </dgm:pt>
    <dgm:pt modelId="{32C0CD01-C58D-4268-B061-0062ABC6CC06}" type="parTrans" cxnId="{C39C02AF-9C36-4926-8DDC-1FB80490E58C}">
      <dgm:prSet/>
      <dgm:spPr/>
      <dgm:t>
        <a:bodyPr/>
        <a:lstStyle/>
        <a:p>
          <a:endParaRPr lang="en-US">
            <a:solidFill>
              <a:schemeClr val="tx1"/>
            </a:solidFill>
          </a:endParaRPr>
        </a:p>
      </dgm:t>
    </dgm:pt>
    <dgm:pt modelId="{6E99994A-6C18-4BEC-A50B-0C8DFD714B7A}" type="sibTrans" cxnId="{C39C02AF-9C36-4926-8DDC-1FB80490E58C}">
      <dgm:prSet/>
      <dgm:spPr/>
      <dgm:t>
        <a:bodyPr/>
        <a:lstStyle/>
        <a:p>
          <a:endParaRPr lang="en-US">
            <a:solidFill>
              <a:schemeClr val="tx1"/>
            </a:solidFill>
          </a:endParaRPr>
        </a:p>
      </dgm:t>
    </dgm:pt>
    <dgm:pt modelId="{6CA5BBA0-B1F5-4E70-B43E-348586FFDBC5}">
      <dgm:prSet phldrT="[Text]" phldr="0"/>
      <dgm:spPr/>
      <dgm:t>
        <a:bodyPr/>
        <a:lstStyle/>
        <a:p>
          <a:pPr rtl="0"/>
          <a:r>
            <a:rPr lang="en-US" dirty="0">
              <a:solidFill>
                <a:schemeClr val="tx1"/>
              </a:solidFill>
              <a:latin typeface="Arial"/>
            </a:rPr>
            <a:t>USA – 30 years</a:t>
          </a:r>
        </a:p>
      </dgm:t>
    </dgm:pt>
    <dgm:pt modelId="{39D5A975-79F3-4600-89B5-272B02B03008}" type="parTrans" cxnId="{C76FE8F4-9953-4562-9A44-1AEBEA5EBFA7}">
      <dgm:prSet/>
      <dgm:spPr/>
      <dgm:t>
        <a:bodyPr/>
        <a:lstStyle/>
        <a:p>
          <a:endParaRPr lang="en-US">
            <a:solidFill>
              <a:schemeClr val="tx1"/>
            </a:solidFill>
          </a:endParaRPr>
        </a:p>
      </dgm:t>
    </dgm:pt>
    <dgm:pt modelId="{D61941FE-E852-44BB-85D1-F7C319DD0005}" type="sibTrans" cxnId="{C76FE8F4-9953-4562-9A44-1AEBEA5EBFA7}">
      <dgm:prSet/>
      <dgm:spPr/>
      <dgm:t>
        <a:bodyPr/>
        <a:lstStyle/>
        <a:p>
          <a:endParaRPr lang="en-US">
            <a:solidFill>
              <a:schemeClr val="tx1"/>
            </a:solidFill>
          </a:endParaRPr>
        </a:p>
      </dgm:t>
    </dgm:pt>
    <dgm:pt modelId="{F168ADF9-14DC-4399-9AB1-645E173BA6D0}">
      <dgm:prSet phldrT="[Text]" phldr="0"/>
      <dgm:spPr/>
      <dgm:t>
        <a:bodyPr/>
        <a:lstStyle/>
        <a:p>
          <a:pPr rtl="0"/>
          <a:r>
            <a:rPr lang="en-US" dirty="0">
              <a:solidFill>
                <a:schemeClr val="tx1"/>
              </a:solidFill>
              <a:latin typeface="Arial"/>
            </a:rPr>
            <a:t>Interest Rates</a:t>
          </a:r>
          <a:endParaRPr lang="en-US" dirty="0">
            <a:solidFill>
              <a:schemeClr val="tx1"/>
            </a:solidFill>
          </a:endParaRPr>
        </a:p>
      </dgm:t>
    </dgm:pt>
    <dgm:pt modelId="{CE72F45B-4A77-4966-986F-E33EAEDE8E13}" type="parTrans" cxnId="{E1C7AFFA-AF8B-470D-9F40-4FBCAA4E58CA}">
      <dgm:prSet/>
      <dgm:spPr/>
      <dgm:t>
        <a:bodyPr/>
        <a:lstStyle/>
        <a:p>
          <a:endParaRPr lang="en-US">
            <a:solidFill>
              <a:schemeClr val="tx1"/>
            </a:solidFill>
          </a:endParaRPr>
        </a:p>
      </dgm:t>
    </dgm:pt>
    <dgm:pt modelId="{A489D664-94A2-4802-A229-DB465E3A8397}" type="sibTrans" cxnId="{E1C7AFFA-AF8B-470D-9F40-4FBCAA4E58CA}">
      <dgm:prSet/>
      <dgm:spPr/>
      <dgm:t>
        <a:bodyPr/>
        <a:lstStyle/>
        <a:p>
          <a:endParaRPr lang="en-US">
            <a:solidFill>
              <a:schemeClr val="tx1"/>
            </a:solidFill>
          </a:endParaRPr>
        </a:p>
      </dgm:t>
    </dgm:pt>
    <dgm:pt modelId="{0592B707-121F-4E91-AF0B-E6280FE63F54}">
      <dgm:prSet phldr="0"/>
      <dgm:spPr/>
      <dgm:t>
        <a:bodyPr/>
        <a:lstStyle/>
        <a:p>
          <a:pPr rtl="0"/>
          <a:r>
            <a:rPr lang="en-US" dirty="0">
              <a:solidFill>
                <a:schemeClr val="tx1"/>
              </a:solidFill>
              <a:latin typeface="Arial"/>
            </a:rPr>
            <a:t>USA – Max 95%</a:t>
          </a:r>
        </a:p>
      </dgm:t>
    </dgm:pt>
    <dgm:pt modelId="{D4D8E7E0-7D80-4ED5-8665-E25BCE14F278}" type="parTrans" cxnId="{0D6D9E05-DC81-4450-B3A1-8CAF5D695118}">
      <dgm:prSet/>
      <dgm:spPr/>
      <dgm:t>
        <a:bodyPr/>
        <a:lstStyle/>
        <a:p>
          <a:endParaRPr lang="en-US">
            <a:solidFill>
              <a:schemeClr val="tx1"/>
            </a:solidFill>
          </a:endParaRPr>
        </a:p>
      </dgm:t>
    </dgm:pt>
    <dgm:pt modelId="{AA62C1CD-4BF7-4F10-B23D-2496339C93E9}" type="sibTrans" cxnId="{0D6D9E05-DC81-4450-B3A1-8CAF5D695118}">
      <dgm:prSet/>
      <dgm:spPr/>
      <dgm:t>
        <a:bodyPr/>
        <a:lstStyle/>
        <a:p>
          <a:endParaRPr lang="en-US">
            <a:solidFill>
              <a:schemeClr val="tx1"/>
            </a:solidFill>
          </a:endParaRPr>
        </a:p>
      </dgm:t>
    </dgm:pt>
    <dgm:pt modelId="{304762D7-1EE7-4052-9073-EE7B850B850B}">
      <dgm:prSet phldr="0"/>
      <dgm:spPr/>
      <dgm:t>
        <a:bodyPr/>
        <a:lstStyle/>
        <a:p>
          <a:pPr rtl="0"/>
          <a:r>
            <a:rPr lang="en-US" dirty="0">
              <a:solidFill>
                <a:schemeClr val="tx1"/>
              </a:solidFill>
              <a:latin typeface="Arial"/>
            </a:rPr>
            <a:t>Kenya – 20 </a:t>
          </a:r>
          <a:r>
            <a:rPr lang="en-US" dirty="0">
              <a:solidFill>
                <a:schemeClr val="tx1"/>
              </a:solidFill>
              <a:latin typeface="Calibri"/>
            </a:rPr>
            <a:t>years</a:t>
          </a:r>
          <a:endParaRPr lang="en-US" dirty="0">
            <a:solidFill>
              <a:schemeClr val="tx1"/>
            </a:solidFill>
          </a:endParaRPr>
        </a:p>
      </dgm:t>
    </dgm:pt>
    <dgm:pt modelId="{253FDF26-525D-4639-B282-AF5C8742B716}" type="parTrans" cxnId="{FCDAB744-49AF-4185-8744-AE3C2FB72970}">
      <dgm:prSet/>
      <dgm:spPr/>
      <dgm:t>
        <a:bodyPr/>
        <a:lstStyle/>
        <a:p>
          <a:endParaRPr lang="en-US">
            <a:solidFill>
              <a:schemeClr val="tx1"/>
            </a:solidFill>
          </a:endParaRPr>
        </a:p>
      </dgm:t>
    </dgm:pt>
    <dgm:pt modelId="{172D08FC-BAA8-4288-AFBC-2C65A493CE9F}" type="sibTrans" cxnId="{FCDAB744-49AF-4185-8744-AE3C2FB72970}">
      <dgm:prSet/>
      <dgm:spPr/>
      <dgm:t>
        <a:bodyPr/>
        <a:lstStyle/>
        <a:p>
          <a:endParaRPr lang="en-US">
            <a:solidFill>
              <a:schemeClr val="tx1"/>
            </a:solidFill>
          </a:endParaRPr>
        </a:p>
      </dgm:t>
    </dgm:pt>
    <dgm:pt modelId="{843D26AC-1B92-460A-B84C-FF3CEC27A20C}">
      <dgm:prSet phldr="0"/>
      <dgm:spPr/>
      <dgm:t>
        <a:bodyPr/>
        <a:lstStyle/>
        <a:p>
          <a:pPr rtl="0"/>
          <a:r>
            <a:rPr lang="en-US" dirty="0">
              <a:solidFill>
                <a:schemeClr val="tx1"/>
              </a:solidFill>
              <a:latin typeface="Arial"/>
            </a:rPr>
            <a:t>Nigeria – Average 10 years</a:t>
          </a:r>
        </a:p>
      </dgm:t>
    </dgm:pt>
    <dgm:pt modelId="{AD22D320-21BB-4D17-8CA7-CD2268CD4D88}" type="parTrans" cxnId="{8BC1E5BB-B51A-4E2E-A381-A9C9A61E109F}">
      <dgm:prSet/>
      <dgm:spPr/>
      <dgm:t>
        <a:bodyPr/>
        <a:lstStyle/>
        <a:p>
          <a:endParaRPr lang="en-US">
            <a:solidFill>
              <a:schemeClr val="tx1"/>
            </a:solidFill>
          </a:endParaRPr>
        </a:p>
      </dgm:t>
    </dgm:pt>
    <dgm:pt modelId="{351B5B11-F407-4A7E-9647-EF1093A107AA}" type="sibTrans" cxnId="{8BC1E5BB-B51A-4E2E-A381-A9C9A61E109F}">
      <dgm:prSet/>
      <dgm:spPr/>
      <dgm:t>
        <a:bodyPr/>
        <a:lstStyle/>
        <a:p>
          <a:endParaRPr lang="en-US">
            <a:solidFill>
              <a:schemeClr val="tx1"/>
            </a:solidFill>
          </a:endParaRPr>
        </a:p>
      </dgm:t>
    </dgm:pt>
    <dgm:pt modelId="{0FCB9EAB-07EE-4867-A3DF-7EE08235FB79}">
      <dgm:prSet phldr="0"/>
      <dgm:spPr/>
      <dgm:t>
        <a:bodyPr/>
        <a:lstStyle/>
        <a:p>
          <a:pPr rtl="0"/>
          <a:r>
            <a:rPr lang="en-US" dirty="0">
              <a:solidFill>
                <a:schemeClr val="tx1"/>
              </a:solidFill>
              <a:latin typeface="Arial"/>
            </a:rPr>
            <a:t>USA – 2.00% to 3.06%</a:t>
          </a:r>
        </a:p>
      </dgm:t>
    </dgm:pt>
    <dgm:pt modelId="{FB807A63-5D56-40E6-AD15-F50D34E67546}" type="parTrans" cxnId="{E593968A-029B-4CA9-B9F1-C78C2844A52A}">
      <dgm:prSet/>
      <dgm:spPr/>
      <dgm:t>
        <a:bodyPr/>
        <a:lstStyle/>
        <a:p>
          <a:endParaRPr lang="en-US">
            <a:solidFill>
              <a:schemeClr val="tx1"/>
            </a:solidFill>
          </a:endParaRPr>
        </a:p>
      </dgm:t>
    </dgm:pt>
    <dgm:pt modelId="{E174573E-0B3A-4C2B-AC9F-B342044EBAFB}" type="sibTrans" cxnId="{E593968A-029B-4CA9-B9F1-C78C2844A52A}">
      <dgm:prSet/>
      <dgm:spPr/>
      <dgm:t>
        <a:bodyPr/>
        <a:lstStyle/>
        <a:p>
          <a:endParaRPr lang="en-US">
            <a:solidFill>
              <a:schemeClr val="tx1"/>
            </a:solidFill>
          </a:endParaRPr>
        </a:p>
      </dgm:t>
    </dgm:pt>
    <dgm:pt modelId="{8F7F2B35-B46A-46AA-B3F1-425159772F51}">
      <dgm:prSet phldr="0"/>
      <dgm:spPr/>
      <dgm:t>
        <a:bodyPr/>
        <a:lstStyle/>
        <a:p>
          <a:pPr rtl="0"/>
          <a:r>
            <a:rPr lang="en-US" dirty="0">
              <a:solidFill>
                <a:schemeClr val="tx1"/>
              </a:solidFill>
              <a:latin typeface="Arial"/>
            </a:rPr>
            <a:t>Nigeria – 6.00% to 26.00%</a:t>
          </a:r>
        </a:p>
      </dgm:t>
    </dgm:pt>
    <dgm:pt modelId="{7A06C33C-EB12-4C28-B498-E2E03932FE99}" type="parTrans" cxnId="{14504489-20DE-480A-86FC-910248CC693C}">
      <dgm:prSet/>
      <dgm:spPr/>
      <dgm:t>
        <a:bodyPr/>
        <a:lstStyle/>
        <a:p>
          <a:endParaRPr lang="en-US">
            <a:solidFill>
              <a:schemeClr val="tx1"/>
            </a:solidFill>
          </a:endParaRPr>
        </a:p>
      </dgm:t>
    </dgm:pt>
    <dgm:pt modelId="{C9F0130D-179E-4157-9FE9-EF594C429A1F}" type="sibTrans" cxnId="{14504489-20DE-480A-86FC-910248CC693C}">
      <dgm:prSet/>
      <dgm:spPr/>
      <dgm:t>
        <a:bodyPr/>
        <a:lstStyle/>
        <a:p>
          <a:endParaRPr lang="en-US">
            <a:solidFill>
              <a:schemeClr val="tx1"/>
            </a:solidFill>
          </a:endParaRPr>
        </a:p>
      </dgm:t>
    </dgm:pt>
    <dgm:pt modelId="{FDDCA2AD-294B-4CAA-B2E8-47A6C464EACE}">
      <dgm:prSet phldr="0"/>
      <dgm:spPr/>
      <dgm:t>
        <a:bodyPr/>
        <a:lstStyle/>
        <a:p>
          <a:pPr rtl="0"/>
          <a:r>
            <a:rPr lang="en-US" dirty="0">
              <a:solidFill>
                <a:schemeClr val="tx1"/>
              </a:solidFill>
              <a:latin typeface="Arial"/>
              <a:cs typeface="Arial"/>
            </a:rPr>
            <a:t>South Africa – 100%</a:t>
          </a:r>
        </a:p>
      </dgm:t>
    </dgm:pt>
    <dgm:pt modelId="{C37FFD05-286B-44B8-81F9-3F7722559A43}" type="parTrans" cxnId="{BDCD6781-7DF1-4ED0-9734-0E5AF9048C2D}">
      <dgm:prSet/>
      <dgm:spPr/>
      <dgm:t>
        <a:bodyPr/>
        <a:lstStyle/>
        <a:p>
          <a:endParaRPr lang="en-US">
            <a:solidFill>
              <a:schemeClr val="tx1"/>
            </a:solidFill>
          </a:endParaRPr>
        </a:p>
      </dgm:t>
    </dgm:pt>
    <dgm:pt modelId="{A5F01C5A-10B4-47AD-81E0-DD31D09B4B97}" type="sibTrans" cxnId="{BDCD6781-7DF1-4ED0-9734-0E5AF9048C2D}">
      <dgm:prSet/>
      <dgm:spPr/>
      <dgm:t>
        <a:bodyPr/>
        <a:lstStyle/>
        <a:p>
          <a:endParaRPr lang="en-US">
            <a:solidFill>
              <a:schemeClr val="tx1"/>
            </a:solidFill>
          </a:endParaRPr>
        </a:p>
      </dgm:t>
    </dgm:pt>
    <dgm:pt modelId="{537DA1A0-A4D4-40BC-951E-D34C9505819E}">
      <dgm:prSet phldr="0"/>
      <dgm:spPr/>
      <dgm:t>
        <a:bodyPr/>
        <a:lstStyle/>
        <a:p>
          <a:pPr rtl="0"/>
          <a:r>
            <a:rPr lang="en-US" dirty="0">
              <a:solidFill>
                <a:schemeClr val="tx1"/>
              </a:solidFill>
              <a:latin typeface="Calibri"/>
              <a:cs typeface="Calibri"/>
            </a:rPr>
            <a:t>South Africa – 20 years</a:t>
          </a:r>
        </a:p>
      </dgm:t>
    </dgm:pt>
    <dgm:pt modelId="{2F86FD4C-91B9-4A0B-8D9A-0700E18C742D}" type="parTrans" cxnId="{BC348BBC-F8EC-4E09-9A1E-E31DA939727F}">
      <dgm:prSet/>
      <dgm:spPr/>
      <dgm:t>
        <a:bodyPr/>
        <a:lstStyle/>
        <a:p>
          <a:endParaRPr lang="en-US">
            <a:solidFill>
              <a:schemeClr val="tx1"/>
            </a:solidFill>
          </a:endParaRPr>
        </a:p>
      </dgm:t>
    </dgm:pt>
    <dgm:pt modelId="{15E467B3-16AC-4D76-BE28-13CBA07FE750}" type="sibTrans" cxnId="{BC348BBC-F8EC-4E09-9A1E-E31DA939727F}">
      <dgm:prSet/>
      <dgm:spPr/>
      <dgm:t>
        <a:bodyPr/>
        <a:lstStyle/>
        <a:p>
          <a:endParaRPr lang="en-US">
            <a:solidFill>
              <a:schemeClr val="tx1"/>
            </a:solidFill>
          </a:endParaRPr>
        </a:p>
      </dgm:t>
    </dgm:pt>
    <dgm:pt modelId="{B8907F02-2EDE-4949-AA66-AFBE1E785026}">
      <dgm:prSet phldr="0"/>
      <dgm:spPr/>
      <dgm:t>
        <a:bodyPr/>
        <a:lstStyle/>
        <a:p>
          <a:pPr rtl="0"/>
          <a:r>
            <a:rPr lang="en-US" dirty="0">
              <a:solidFill>
                <a:schemeClr val="tx1"/>
              </a:solidFill>
              <a:latin typeface="Arial"/>
            </a:rPr>
            <a:t>Kenya – Minimum 12.2%</a:t>
          </a:r>
        </a:p>
      </dgm:t>
    </dgm:pt>
    <dgm:pt modelId="{FEFDC67D-EBAC-4DA2-AF6F-96BABA11293A}" type="parTrans" cxnId="{8FA06D01-68DE-4468-B967-E3C1DAB6BE93}">
      <dgm:prSet/>
      <dgm:spPr/>
      <dgm:t>
        <a:bodyPr/>
        <a:lstStyle/>
        <a:p>
          <a:endParaRPr lang="en-US">
            <a:solidFill>
              <a:schemeClr val="tx1"/>
            </a:solidFill>
          </a:endParaRPr>
        </a:p>
      </dgm:t>
    </dgm:pt>
    <dgm:pt modelId="{906D3317-C1DD-4A8D-8A68-0AE1B86828B8}" type="sibTrans" cxnId="{8FA06D01-68DE-4468-B967-E3C1DAB6BE93}">
      <dgm:prSet/>
      <dgm:spPr/>
      <dgm:t>
        <a:bodyPr/>
        <a:lstStyle/>
        <a:p>
          <a:endParaRPr lang="en-US">
            <a:solidFill>
              <a:schemeClr val="tx1"/>
            </a:solidFill>
          </a:endParaRPr>
        </a:p>
      </dgm:t>
    </dgm:pt>
    <dgm:pt modelId="{31A84718-82CB-498D-B043-FCB92AB48206}">
      <dgm:prSet phldr="0"/>
      <dgm:spPr/>
      <dgm:t>
        <a:bodyPr/>
        <a:lstStyle/>
        <a:p>
          <a:pPr rtl="0"/>
          <a:r>
            <a:rPr lang="en-US" dirty="0">
              <a:solidFill>
                <a:schemeClr val="tx1"/>
              </a:solidFill>
              <a:latin typeface="Arial"/>
            </a:rPr>
            <a:t>South Africa – 10%</a:t>
          </a:r>
        </a:p>
      </dgm:t>
    </dgm:pt>
    <dgm:pt modelId="{99F51FC3-E638-42CE-A42F-5A0D0D57F79A}" type="parTrans" cxnId="{F17CE57B-C27F-4E0B-9A20-15E9A05754A3}">
      <dgm:prSet/>
      <dgm:spPr/>
      <dgm:t>
        <a:bodyPr/>
        <a:lstStyle/>
        <a:p>
          <a:endParaRPr lang="en-US">
            <a:solidFill>
              <a:schemeClr val="tx1"/>
            </a:solidFill>
          </a:endParaRPr>
        </a:p>
      </dgm:t>
    </dgm:pt>
    <dgm:pt modelId="{CA7AE9AE-A1D6-4D7A-AF2A-FA7959C7BFB6}" type="sibTrans" cxnId="{F17CE57B-C27F-4E0B-9A20-15E9A05754A3}">
      <dgm:prSet/>
      <dgm:spPr/>
      <dgm:t>
        <a:bodyPr/>
        <a:lstStyle/>
        <a:p>
          <a:endParaRPr lang="en-US">
            <a:solidFill>
              <a:schemeClr val="tx1"/>
            </a:solidFill>
          </a:endParaRPr>
        </a:p>
      </dgm:t>
    </dgm:pt>
    <dgm:pt modelId="{4C3FB5FC-2D1A-4222-BBC7-6A8A0D050805}" type="pres">
      <dgm:prSet presAssocID="{00CC8DC8-0C4A-49AD-864C-69FBB3BAD8FF}" presName="Name0" presStyleCnt="0">
        <dgm:presLayoutVars>
          <dgm:chPref val="3"/>
          <dgm:dir/>
          <dgm:animLvl val="lvl"/>
          <dgm:resizeHandles/>
        </dgm:presLayoutVars>
      </dgm:prSet>
      <dgm:spPr/>
    </dgm:pt>
    <dgm:pt modelId="{92A08E44-D32A-4E2E-8129-7E2F993453E0}" type="pres">
      <dgm:prSet presAssocID="{5C1399AE-B200-4041-8529-5FEB6BDB457E}" presName="horFlow" presStyleCnt="0"/>
      <dgm:spPr/>
    </dgm:pt>
    <dgm:pt modelId="{A5E067A0-8F40-41A4-ABD9-E603AC69E31B}" type="pres">
      <dgm:prSet presAssocID="{5C1399AE-B200-4041-8529-5FEB6BDB457E}" presName="bigChev" presStyleLbl="node1" presStyleIdx="0" presStyleCnt="3"/>
      <dgm:spPr/>
    </dgm:pt>
    <dgm:pt modelId="{D006FA26-BD27-43EF-A1F7-1C5AB93EE846}" type="pres">
      <dgm:prSet presAssocID="{D4D8E7E0-7D80-4ED5-8665-E25BCE14F278}" presName="parTrans" presStyleCnt="0"/>
      <dgm:spPr/>
    </dgm:pt>
    <dgm:pt modelId="{34EF0805-9332-4D20-8B70-B07A8FCDB0D7}" type="pres">
      <dgm:prSet presAssocID="{0592B707-121F-4E91-AF0B-E6280FE63F54}" presName="node" presStyleLbl="alignAccFollowNode1" presStyleIdx="0" presStyleCnt="12">
        <dgm:presLayoutVars>
          <dgm:bulletEnabled val="1"/>
        </dgm:presLayoutVars>
      </dgm:prSet>
      <dgm:spPr/>
    </dgm:pt>
    <dgm:pt modelId="{4B8FD945-05A4-4709-90CD-549A15425171}" type="pres">
      <dgm:prSet presAssocID="{AA62C1CD-4BF7-4F10-B23D-2496339C93E9}" presName="sibTrans" presStyleCnt="0"/>
      <dgm:spPr/>
    </dgm:pt>
    <dgm:pt modelId="{887F39CD-6C60-4CC2-9B76-DC86DC99D5AE}" type="pres">
      <dgm:prSet presAssocID="{FDDCA2AD-294B-4CAA-B2E8-47A6C464EACE}" presName="node" presStyleLbl="alignAccFollowNode1" presStyleIdx="1" presStyleCnt="12">
        <dgm:presLayoutVars>
          <dgm:bulletEnabled val="1"/>
        </dgm:presLayoutVars>
      </dgm:prSet>
      <dgm:spPr/>
    </dgm:pt>
    <dgm:pt modelId="{F71B7412-E2DA-42D3-95A4-9B133D8B281B}" type="pres">
      <dgm:prSet presAssocID="{A5F01C5A-10B4-47AD-81E0-DD31D09B4B97}" presName="sibTrans" presStyleCnt="0"/>
      <dgm:spPr/>
    </dgm:pt>
    <dgm:pt modelId="{49F35FA0-2967-4B07-A4D4-E6E3755A06C7}" type="pres">
      <dgm:prSet presAssocID="{118F5D31-2B47-4333-9BFA-4FE1C09E3AAD}" presName="node" presStyleLbl="alignAccFollowNode1" presStyleIdx="2" presStyleCnt="12">
        <dgm:presLayoutVars>
          <dgm:bulletEnabled val="1"/>
        </dgm:presLayoutVars>
      </dgm:prSet>
      <dgm:spPr/>
    </dgm:pt>
    <dgm:pt modelId="{2F12E2C8-F6E9-4CCF-B5A1-D51B1D84A159}" type="pres">
      <dgm:prSet presAssocID="{63B00D3A-D948-4BC0-9881-8E3971B27288}" presName="sibTrans" presStyleCnt="0"/>
      <dgm:spPr/>
    </dgm:pt>
    <dgm:pt modelId="{355C71A7-5DB3-4F87-9BC6-F4C1AAFB4038}" type="pres">
      <dgm:prSet presAssocID="{B803B5DF-8109-4789-BB42-CDFE61242952}" presName="node" presStyleLbl="alignAccFollowNode1" presStyleIdx="3" presStyleCnt="12">
        <dgm:presLayoutVars>
          <dgm:bulletEnabled val="1"/>
        </dgm:presLayoutVars>
      </dgm:prSet>
      <dgm:spPr/>
    </dgm:pt>
    <dgm:pt modelId="{0FE04403-2488-4758-9D2F-2D9DF374B091}" type="pres">
      <dgm:prSet presAssocID="{5C1399AE-B200-4041-8529-5FEB6BDB457E}" presName="vSp" presStyleCnt="0"/>
      <dgm:spPr/>
    </dgm:pt>
    <dgm:pt modelId="{BCDD85CC-1CFB-4376-A8D0-E6DF9F443E20}" type="pres">
      <dgm:prSet presAssocID="{08A2A7B7-ABC4-4FF4-BBB3-F959CBC350FB}" presName="horFlow" presStyleCnt="0"/>
      <dgm:spPr/>
    </dgm:pt>
    <dgm:pt modelId="{AC469E27-781B-487A-ACBC-A665A0D41C62}" type="pres">
      <dgm:prSet presAssocID="{08A2A7B7-ABC4-4FF4-BBB3-F959CBC350FB}" presName="bigChev" presStyleLbl="node1" presStyleIdx="1" presStyleCnt="3"/>
      <dgm:spPr/>
    </dgm:pt>
    <dgm:pt modelId="{FF670430-3DBD-4F40-BAA0-E0F327AB2B99}" type="pres">
      <dgm:prSet presAssocID="{39D5A975-79F3-4600-89B5-272B02B03008}" presName="parTrans" presStyleCnt="0"/>
      <dgm:spPr/>
    </dgm:pt>
    <dgm:pt modelId="{BF2CCE61-6D74-4FAE-97B2-9BC7FCE65611}" type="pres">
      <dgm:prSet presAssocID="{6CA5BBA0-B1F5-4E70-B43E-348586FFDBC5}" presName="node" presStyleLbl="alignAccFollowNode1" presStyleIdx="4" presStyleCnt="12">
        <dgm:presLayoutVars>
          <dgm:bulletEnabled val="1"/>
        </dgm:presLayoutVars>
      </dgm:prSet>
      <dgm:spPr/>
    </dgm:pt>
    <dgm:pt modelId="{C0170057-A104-4AA8-9E67-E9710A8C835A}" type="pres">
      <dgm:prSet presAssocID="{D61941FE-E852-44BB-85D1-F7C319DD0005}" presName="sibTrans" presStyleCnt="0"/>
      <dgm:spPr/>
    </dgm:pt>
    <dgm:pt modelId="{CF43D4E0-60F0-4FCF-9499-FA7C7600F5ED}" type="pres">
      <dgm:prSet presAssocID="{304762D7-1EE7-4052-9073-EE7B850B850B}" presName="node" presStyleLbl="alignAccFollowNode1" presStyleIdx="5" presStyleCnt="12">
        <dgm:presLayoutVars>
          <dgm:bulletEnabled val="1"/>
        </dgm:presLayoutVars>
      </dgm:prSet>
      <dgm:spPr/>
    </dgm:pt>
    <dgm:pt modelId="{DED47B3F-9A81-4135-87F6-158079EF1D24}" type="pres">
      <dgm:prSet presAssocID="{172D08FC-BAA8-4288-AFBC-2C65A493CE9F}" presName="sibTrans" presStyleCnt="0"/>
      <dgm:spPr/>
    </dgm:pt>
    <dgm:pt modelId="{956353B5-CE60-4F46-BA8A-905D1FFCAB67}" type="pres">
      <dgm:prSet presAssocID="{537DA1A0-A4D4-40BC-951E-D34C9505819E}" presName="node" presStyleLbl="alignAccFollowNode1" presStyleIdx="6" presStyleCnt="12">
        <dgm:presLayoutVars>
          <dgm:bulletEnabled val="1"/>
        </dgm:presLayoutVars>
      </dgm:prSet>
      <dgm:spPr/>
    </dgm:pt>
    <dgm:pt modelId="{5BF75503-4CFC-4713-B825-0A26E304FDF1}" type="pres">
      <dgm:prSet presAssocID="{15E467B3-16AC-4D76-BE28-13CBA07FE750}" presName="sibTrans" presStyleCnt="0"/>
      <dgm:spPr/>
    </dgm:pt>
    <dgm:pt modelId="{7C3C6A9D-275F-4B29-A45E-B6E6CC747547}" type="pres">
      <dgm:prSet presAssocID="{843D26AC-1B92-460A-B84C-FF3CEC27A20C}" presName="node" presStyleLbl="alignAccFollowNode1" presStyleIdx="7" presStyleCnt="12">
        <dgm:presLayoutVars>
          <dgm:bulletEnabled val="1"/>
        </dgm:presLayoutVars>
      </dgm:prSet>
      <dgm:spPr/>
    </dgm:pt>
    <dgm:pt modelId="{5F6DD9F3-765D-4DC0-B23F-FF13B1EF8097}" type="pres">
      <dgm:prSet presAssocID="{08A2A7B7-ABC4-4FF4-BBB3-F959CBC350FB}" presName="vSp" presStyleCnt="0"/>
      <dgm:spPr/>
    </dgm:pt>
    <dgm:pt modelId="{7E5692FB-0527-4A08-8C74-9ACFAF6B63BC}" type="pres">
      <dgm:prSet presAssocID="{F168ADF9-14DC-4399-9AB1-645E173BA6D0}" presName="horFlow" presStyleCnt="0"/>
      <dgm:spPr/>
    </dgm:pt>
    <dgm:pt modelId="{2683FF5C-9B41-4F09-8F98-54CCB8EE57ED}" type="pres">
      <dgm:prSet presAssocID="{F168ADF9-14DC-4399-9AB1-645E173BA6D0}" presName="bigChev" presStyleLbl="node1" presStyleIdx="2" presStyleCnt="3"/>
      <dgm:spPr/>
    </dgm:pt>
    <dgm:pt modelId="{59F4A550-CC9E-4C12-8876-E766DFDA5344}" type="pres">
      <dgm:prSet presAssocID="{FB807A63-5D56-40E6-AD15-F50D34E67546}" presName="parTrans" presStyleCnt="0"/>
      <dgm:spPr/>
    </dgm:pt>
    <dgm:pt modelId="{72B8F85B-D717-40BF-BD6C-88453060A347}" type="pres">
      <dgm:prSet presAssocID="{0FCB9EAB-07EE-4867-A3DF-7EE08235FB79}" presName="node" presStyleLbl="alignAccFollowNode1" presStyleIdx="8" presStyleCnt="12">
        <dgm:presLayoutVars>
          <dgm:bulletEnabled val="1"/>
        </dgm:presLayoutVars>
      </dgm:prSet>
      <dgm:spPr/>
    </dgm:pt>
    <dgm:pt modelId="{A3E6B46D-B6B5-483D-A703-E8CBE2CCC27E}" type="pres">
      <dgm:prSet presAssocID="{E174573E-0B3A-4C2B-AC9F-B342044EBAFB}" presName="sibTrans" presStyleCnt="0"/>
      <dgm:spPr/>
    </dgm:pt>
    <dgm:pt modelId="{CF0B11A0-BB9C-4B94-96FC-081C6DFAF954}" type="pres">
      <dgm:prSet presAssocID="{31A84718-82CB-498D-B043-FCB92AB48206}" presName="node" presStyleLbl="alignAccFollowNode1" presStyleIdx="9" presStyleCnt="12">
        <dgm:presLayoutVars>
          <dgm:bulletEnabled val="1"/>
        </dgm:presLayoutVars>
      </dgm:prSet>
      <dgm:spPr/>
    </dgm:pt>
    <dgm:pt modelId="{590E79E8-6E65-43F7-8F46-447C980402E1}" type="pres">
      <dgm:prSet presAssocID="{CA7AE9AE-A1D6-4D7A-AF2A-FA7959C7BFB6}" presName="sibTrans" presStyleCnt="0"/>
      <dgm:spPr/>
    </dgm:pt>
    <dgm:pt modelId="{0A1E47F8-9844-48CB-9D21-B62BB678A3ED}" type="pres">
      <dgm:prSet presAssocID="{B8907F02-2EDE-4949-AA66-AFBE1E785026}" presName="node" presStyleLbl="alignAccFollowNode1" presStyleIdx="10" presStyleCnt="12">
        <dgm:presLayoutVars>
          <dgm:bulletEnabled val="1"/>
        </dgm:presLayoutVars>
      </dgm:prSet>
      <dgm:spPr/>
    </dgm:pt>
    <dgm:pt modelId="{14813597-66DD-4720-94C2-FF73C0F39628}" type="pres">
      <dgm:prSet presAssocID="{906D3317-C1DD-4A8D-8A68-0AE1B86828B8}" presName="sibTrans" presStyleCnt="0"/>
      <dgm:spPr/>
    </dgm:pt>
    <dgm:pt modelId="{A5F28BD0-8DA1-4B14-A832-20BE0BA486AA}" type="pres">
      <dgm:prSet presAssocID="{8F7F2B35-B46A-46AA-B3F1-425159772F51}" presName="node" presStyleLbl="alignAccFollowNode1" presStyleIdx="11" presStyleCnt="12">
        <dgm:presLayoutVars>
          <dgm:bulletEnabled val="1"/>
        </dgm:presLayoutVars>
      </dgm:prSet>
      <dgm:spPr/>
    </dgm:pt>
  </dgm:ptLst>
  <dgm:cxnLst>
    <dgm:cxn modelId="{8FA06D01-68DE-4468-B967-E3C1DAB6BE93}" srcId="{F168ADF9-14DC-4399-9AB1-645E173BA6D0}" destId="{B8907F02-2EDE-4949-AA66-AFBE1E785026}" srcOrd="2" destOrd="0" parTransId="{FEFDC67D-EBAC-4DA2-AF6F-96BABA11293A}" sibTransId="{906D3317-C1DD-4A8D-8A68-0AE1B86828B8}"/>
    <dgm:cxn modelId="{4C285602-1E1B-47D5-A6BA-C4CD8F7B7D82}" type="presOf" srcId="{304762D7-1EE7-4052-9073-EE7B850B850B}" destId="{CF43D4E0-60F0-4FCF-9499-FA7C7600F5ED}" srcOrd="0" destOrd="0" presId="urn:microsoft.com/office/officeart/2005/8/layout/lProcess3"/>
    <dgm:cxn modelId="{0D6D9E05-DC81-4450-B3A1-8CAF5D695118}" srcId="{5C1399AE-B200-4041-8529-5FEB6BDB457E}" destId="{0592B707-121F-4E91-AF0B-E6280FE63F54}" srcOrd="0" destOrd="0" parTransId="{D4D8E7E0-7D80-4ED5-8665-E25BCE14F278}" sibTransId="{AA62C1CD-4BF7-4F10-B23D-2496339C93E9}"/>
    <dgm:cxn modelId="{53FF1619-3940-4301-994F-613DFB0EAA7F}" srcId="{5C1399AE-B200-4041-8529-5FEB6BDB457E}" destId="{118F5D31-2B47-4333-9BFA-4FE1C09E3AAD}" srcOrd="2" destOrd="0" parTransId="{3119F31B-6DEE-4C3C-A05A-5B17DE6A6B5E}" sibTransId="{63B00D3A-D948-4BC0-9881-8E3971B27288}"/>
    <dgm:cxn modelId="{6D951939-3D10-4F8A-8B10-04B89A3AF3D2}" type="presOf" srcId="{843D26AC-1B92-460A-B84C-FF3CEC27A20C}" destId="{7C3C6A9D-275F-4B29-A45E-B6E6CC747547}" srcOrd="0" destOrd="0" presId="urn:microsoft.com/office/officeart/2005/8/layout/lProcess3"/>
    <dgm:cxn modelId="{66C2F05C-7EE9-44EF-BD23-551D672CF748}" type="presOf" srcId="{F168ADF9-14DC-4399-9AB1-645E173BA6D0}" destId="{2683FF5C-9B41-4F09-8F98-54CCB8EE57ED}" srcOrd="0" destOrd="0" presId="urn:microsoft.com/office/officeart/2005/8/layout/lProcess3"/>
    <dgm:cxn modelId="{15697341-DF67-414D-86FF-AAAE691C09DA}" type="presOf" srcId="{8F7F2B35-B46A-46AA-B3F1-425159772F51}" destId="{A5F28BD0-8DA1-4B14-A832-20BE0BA486AA}" srcOrd="0" destOrd="0" presId="urn:microsoft.com/office/officeart/2005/8/layout/lProcess3"/>
    <dgm:cxn modelId="{F5DF9E43-A1A4-4085-B660-CE3683CB8A0C}" type="presOf" srcId="{6CA5BBA0-B1F5-4E70-B43E-348586FFDBC5}" destId="{BF2CCE61-6D74-4FAE-97B2-9BC7FCE65611}" srcOrd="0" destOrd="0" presId="urn:microsoft.com/office/officeart/2005/8/layout/lProcess3"/>
    <dgm:cxn modelId="{FCDAB744-49AF-4185-8744-AE3C2FB72970}" srcId="{08A2A7B7-ABC4-4FF4-BBB3-F959CBC350FB}" destId="{304762D7-1EE7-4052-9073-EE7B850B850B}" srcOrd="1" destOrd="0" parTransId="{253FDF26-525D-4639-B282-AF5C8742B716}" sibTransId="{172D08FC-BAA8-4288-AFBC-2C65A493CE9F}"/>
    <dgm:cxn modelId="{2ED66E68-005A-47AB-A6AB-A90862A12DC3}" type="presOf" srcId="{537DA1A0-A4D4-40BC-951E-D34C9505819E}" destId="{956353B5-CE60-4F46-BA8A-905D1FFCAB67}" srcOrd="0" destOrd="0" presId="urn:microsoft.com/office/officeart/2005/8/layout/lProcess3"/>
    <dgm:cxn modelId="{9D18844D-5286-45E4-B768-D82A4611C1C0}" type="presOf" srcId="{118F5D31-2B47-4333-9BFA-4FE1C09E3AAD}" destId="{49F35FA0-2967-4B07-A4D4-E6E3755A06C7}" srcOrd="0" destOrd="0" presId="urn:microsoft.com/office/officeart/2005/8/layout/lProcess3"/>
    <dgm:cxn modelId="{4A8E3A6E-77B3-4631-8539-CCA7D2329100}" type="presOf" srcId="{00CC8DC8-0C4A-49AD-864C-69FBB3BAD8FF}" destId="{4C3FB5FC-2D1A-4222-BBC7-6A8A0D050805}" srcOrd="0" destOrd="0" presId="urn:microsoft.com/office/officeart/2005/8/layout/lProcess3"/>
    <dgm:cxn modelId="{A2816574-D350-46EF-BBC7-4B708A8AD08F}" srcId="{5C1399AE-B200-4041-8529-5FEB6BDB457E}" destId="{B803B5DF-8109-4789-BB42-CDFE61242952}" srcOrd="3" destOrd="0" parTransId="{0D3F0A52-30C5-40D4-910D-45F0384241BD}" sibTransId="{500390D0-11F5-4E64-9707-53BA8A4A8CF1}"/>
    <dgm:cxn modelId="{F17CE57B-C27F-4E0B-9A20-15E9A05754A3}" srcId="{F168ADF9-14DC-4399-9AB1-645E173BA6D0}" destId="{31A84718-82CB-498D-B043-FCB92AB48206}" srcOrd="1" destOrd="0" parTransId="{99F51FC3-E638-42CE-A42F-5A0D0D57F79A}" sibTransId="{CA7AE9AE-A1D6-4D7A-AF2A-FA7959C7BFB6}"/>
    <dgm:cxn modelId="{BDCD6781-7DF1-4ED0-9734-0E5AF9048C2D}" srcId="{5C1399AE-B200-4041-8529-5FEB6BDB457E}" destId="{FDDCA2AD-294B-4CAA-B2E8-47A6C464EACE}" srcOrd="1" destOrd="0" parTransId="{C37FFD05-286B-44B8-81F9-3F7722559A43}" sibTransId="{A5F01C5A-10B4-47AD-81E0-DD31D09B4B97}"/>
    <dgm:cxn modelId="{14504489-20DE-480A-86FC-910248CC693C}" srcId="{F168ADF9-14DC-4399-9AB1-645E173BA6D0}" destId="{8F7F2B35-B46A-46AA-B3F1-425159772F51}" srcOrd="3" destOrd="0" parTransId="{7A06C33C-EB12-4C28-B498-E2E03932FE99}" sibTransId="{C9F0130D-179E-4157-9FE9-EF594C429A1F}"/>
    <dgm:cxn modelId="{E593968A-029B-4CA9-B9F1-C78C2844A52A}" srcId="{F168ADF9-14DC-4399-9AB1-645E173BA6D0}" destId="{0FCB9EAB-07EE-4867-A3DF-7EE08235FB79}" srcOrd="0" destOrd="0" parTransId="{FB807A63-5D56-40E6-AD15-F50D34E67546}" sibTransId="{E174573E-0B3A-4C2B-AC9F-B342044EBAFB}"/>
    <dgm:cxn modelId="{A1B58994-443B-4099-9575-BCC04C48E9CA}" srcId="{00CC8DC8-0C4A-49AD-864C-69FBB3BAD8FF}" destId="{5C1399AE-B200-4041-8529-5FEB6BDB457E}" srcOrd="0" destOrd="0" parTransId="{C1BC031C-B87C-4A9B-8844-6F8E1DF71142}" sibTransId="{A05E108E-5DBF-449D-B468-A1B19C19FC97}"/>
    <dgm:cxn modelId="{C39C02AF-9C36-4926-8DDC-1FB80490E58C}" srcId="{00CC8DC8-0C4A-49AD-864C-69FBB3BAD8FF}" destId="{08A2A7B7-ABC4-4FF4-BBB3-F959CBC350FB}" srcOrd="1" destOrd="0" parTransId="{32C0CD01-C58D-4268-B061-0062ABC6CC06}" sibTransId="{6E99994A-6C18-4BEC-A50B-0C8DFD714B7A}"/>
    <dgm:cxn modelId="{98F448B9-4170-4FAD-829C-C5E5D1308C71}" type="presOf" srcId="{FDDCA2AD-294B-4CAA-B2E8-47A6C464EACE}" destId="{887F39CD-6C60-4CC2-9B76-DC86DC99D5AE}" srcOrd="0" destOrd="0" presId="urn:microsoft.com/office/officeart/2005/8/layout/lProcess3"/>
    <dgm:cxn modelId="{8BC1E5BB-B51A-4E2E-A381-A9C9A61E109F}" srcId="{08A2A7B7-ABC4-4FF4-BBB3-F959CBC350FB}" destId="{843D26AC-1B92-460A-B84C-FF3CEC27A20C}" srcOrd="3" destOrd="0" parTransId="{AD22D320-21BB-4D17-8CA7-CD2268CD4D88}" sibTransId="{351B5B11-F407-4A7E-9647-EF1093A107AA}"/>
    <dgm:cxn modelId="{BC348BBC-F8EC-4E09-9A1E-E31DA939727F}" srcId="{08A2A7B7-ABC4-4FF4-BBB3-F959CBC350FB}" destId="{537DA1A0-A4D4-40BC-951E-D34C9505819E}" srcOrd="2" destOrd="0" parTransId="{2F86FD4C-91B9-4A0B-8D9A-0700E18C742D}" sibTransId="{15E467B3-16AC-4D76-BE28-13CBA07FE750}"/>
    <dgm:cxn modelId="{77C24CC9-0AAA-4694-A7AC-0AAB1D9141AF}" type="presOf" srcId="{08A2A7B7-ABC4-4FF4-BBB3-F959CBC350FB}" destId="{AC469E27-781B-487A-ACBC-A665A0D41C62}" srcOrd="0" destOrd="0" presId="urn:microsoft.com/office/officeart/2005/8/layout/lProcess3"/>
    <dgm:cxn modelId="{37E3F2E3-BB46-4767-8BC6-72FD14EB31DA}" type="presOf" srcId="{0592B707-121F-4E91-AF0B-E6280FE63F54}" destId="{34EF0805-9332-4D20-8B70-B07A8FCDB0D7}" srcOrd="0" destOrd="0" presId="urn:microsoft.com/office/officeart/2005/8/layout/lProcess3"/>
    <dgm:cxn modelId="{27A055E9-BC90-4418-80FB-AB142F610D68}" type="presOf" srcId="{31A84718-82CB-498D-B043-FCB92AB48206}" destId="{CF0B11A0-BB9C-4B94-96FC-081C6DFAF954}" srcOrd="0" destOrd="0" presId="urn:microsoft.com/office/officeart/2005/8/layout/lProcess3"/>
    <dgm:cxn modelId="{C76FE8F4-9953-4562-9A44-1AEBEA5EBFA7}" srcId="{08A2A7B7-ABC4-4FF4-BBB3-F959CBC350FB}" destId="{6CA5BBA0-B1F5-4E70-B43E-348586FFDBC5}" srcOrd="0" destOrd="0" parTransId="{39D5A975-79F3-4600-89B5-272B02B03008}" sibTransId="{D61941FE-E852-44BB-85D1-F7C319DD0005}"/>
    <dgm:cxn modelId="{D41E95F7-2099-4A43-BB42-656D1736D8D0}" type="presOf" srcId="{B8907F02-2EDE-4949-AA66-AFBE1E785026}" destId="{0A1E47F8-9844-48CB-9D21-B62BB678A3ED}" srcOrd="0" destOrd="0" presId="urn:microsoft.com/office/officeart/2005/8/layout/lProcess3"/>
    <dgm:cxn modelId="{D88E15FA-8132-4529-8D2C-7DF99EE49939}" type="presOf" srcId="{5C1399AE-B200-4041-8529-5FEB6BDB457E}" destId="{A5E067A0-8F40-41A4-ABD9-E603AC69E31B}" srcOrd="0" destOrd="0" presId="urn:microsoft.com/office/officeart/2005/8/layout/lProcess3"/>
    <dgm:cxn modelId="{E1C7AFFA-AF8B-470D-9F40-4FBCAA4E58CA}" srcId="{00CC8DC8-0C4A-49AD-864C-69FBB3BAD8FF}" destId="{F168ADF9-14DC-4399-9AB1-645E173BA6D0}" srcOrd="2" destOrd="0" parTransId="{CE72F45B-4A77-4966-986F-E33EAEDE8E13}" sibTransId="{A489D664-94A2-4802-A229-DB465E3A8397}"/>
    <dgm:cxn modelId="{A4C639FE-42F2-4DF3-BC2A-F8F7933D89EA}" type="presOf" srcId="{0FCB9EAB-07EE-4867-A3DF-7EE08235FB79}" destId="{72B8F85B-D717-40BF-BD6C-88453060A347}" srcOrd="0" destOrd="0" presId="urn:microsoft.com/office/officeart/2005/8/layout/lProcess3"/>
    <dgm:cxn modelId="{27C24EFE-DE31-4A89-8A67-7C702EDE0E58}" type="presOf" srcId="{B803B5DF-8109-4789-BB42-CDFE61242952}" destId="{355C71A7-5DB3-4F87-9BC6-F4C1AAFB4038}" srcOrd="0" destOrd="0" presId="urn:microsoft.com/office/officeart/2005/8/layout/lProcess3"/>
    <dgm:cxn modelId="{3DAF5D26-3FB3-4F1D-96C9-148CB563AAD3}" type="presParOf" srcId="{4C3FB5FC-2D1A-4222-BBC7-6A8A0D050805}" destId="{92A08E44-D32A-4E2E-8129-7E2F993453E0}" srcOrd="0" destOrd="0" presId="urn:microsoft.com/office/officeart/2005/8/layout/lProcess3"/>
    <dgm:cxn modelId="{03185367-E4EE-4FE7-9BB9-A4663B2DE9E5}" type="presParOf" srcId="{92A08E44-D32A-4E2E-8129-7E2F993453E0}" destId="{A5E067A0-8F40-41A4-ABD9-E603AC69E31B}" srcOrd="0" destOrd="0" presId="urn:microsoft.com/office/officeart/2005/8/layout/lProcess3"/>
    <dgm:cxn modelId="{D1225AB5-73CF-418B-9E2E-FD592716F46C}" type="presParOf" srcId="{92A08E44-D32A-4E2E-8129-7E2F993453E0}" destId="{D006FA26-BD27-43EF-A1F7-1C5AB93EE846}" srcOrd="1" destOrd="0" presId="urn:microsoft.com/office/officeart/2005/8/layout/lProcess3"/>
    <dgm:cxn modelId="{3ECEEDC8-180A-42E6-AA16-725EFC942EAA}" type="presParOf" srcId="{92A08E44-D32A-4E2E-8129-7E2F993453E0}" destId="{34EF0805-9332-4D20-8B70-B07A8FCDB0D7}" srcOrd="2" destOrd="0" presId="urn:microsoft.com/office/officeart/2005/8/layout/lProcess3"/>
    <dgm:cxn modelId="{CBDB90C3-0C4F-4977-B56E-664479F5060E}" type="presParOf" srcId="{92A08E44-D32A-4E2E-8129-7E2F993453E0}" destId="{4B8FD945-05A4-4709-90CD-549A15425171}" srcOrd="3" destOrd="0" presId="urn:microsoft.com/office/officeart/2005/8/layout/lProcess3"/>
    <dgm:cxn modelId="{A25ED3B4-E221-437D-A0FC-3333B56206B9}" type="presParOf" srcId="{92A08E44-D32A-4E2E-8129-7E2F993453E0}" destId="{887F39CD-6C60-4CC2-9B76-DC86DC99D5AE}" srcOrd="4" destOrd="0" presId="urn:microsoft.com/office/officeart/2005/8/layout/lProcess3"/>
    <dgm:cxn modelId="{280FF000-0042-4618-9876-7B5F31C56961}" type="presParOf" srcId="{92A08E44-D32A-4E2E-8129-7E2F993453E0}" destId="{F71B7412-E2DA-42D3-95A4-9B133D8B281B}" srcOrd="5" destOrd="0" presId="urn:microsoft.com/office/officeart/2005/8/layout/lProcess3"/>
    <dgm:cxn modelId="{1A22DDA3-D022-4450-BB01-41AF73DCA4B2}" type="presParOf" srcId="{92A08E44-D32A-4E2E-8129-7E2F993453E0}" destId="{49F35FA0-2967-4B07-A4D4-E6E3755A06C7}" srcOrd="6" destOrd="0" presId="urn:microsoft.com/office/officeart/2005/8/layout/lProcess3"/>
    <dgm:cxn modelId="{4C52F98B-01CB-454A-B4C7-42015748D551}" type="presParOf" srcId="{92A08E44-D32A-4E2E-8129-7E2F993453E0}" destId="{2F12E2C8-F6E9-4CCF-B5A1-D51B1D84A159}" srcOrd="7" destOrd="0" presId="urn:microsoft.com/office/officeart/2005/8/layout/lProcess3"/>
    <dgm:cxn modelId="{F04E45AF-56DE-4387-8757-EE172C4FFC34}" type="presParOf" srcId="{92A08E44-D32A-4E2E-8129-7E2F993453E0}" destId="{355C71A7-5DB3-4F87-9BC6-F4C1AAFB4038}" srcOrd="8" destOrd="0" presId="urn:microsoft.com/office/officeart/2005/8/layout/lProcess3"/>
    <dgm:cxn modelId="{39839EF2-79B6-483C-A893-DB462195194F}" type="presParOf" srcId="{4C3FB5FC-2D1A-4222-BBC7-6A8A0D050805}" destId="{0FE04403-2488-4758-9D2F-2D9DF374B091}" srcOrd="1" destOrd="0" presId="urn:microsoft.com/office/officeart/2005/8/layout/lProcess3"/>
    <dgm:cxn modelId="{E1A32BB9-D44D-4B6A-83D9-4BE013F16322}" type="presParOf" srcId="{4C3FB5FC-2D1A-4222-BBC7-6A8A0D050805}" destId="{BCDD85CC-1CFB-4376-A8D0-E6DF9F443E20}" srcOrd="2" destOrd="0" presId="urn:microsoft.com/office/officeart/2005/8/layout/lProcess3"/>
    <dgm:cxn modelId="{95A9746C-9D7B-4078-9B8D-F81C781007D9}" type="presParOf" srcId="{BCDD85CC-1CFB-4376-A8D0-E6DF9F443E20}" destId="{AC469E27-781B-487A-ACBC-A665A0D41C62}" srcOrd="0" destOrd="0" presId="urn:microsoft.com/office/officeart/2005/8/layout/lProcess3"/>
    <dgm:cxn modelId="{4820A73A-A10B-4CA0-B9F2-CA863E178C50}" type="presParOf" srcId="{BCDD85CC-1CFB-4376-A8D0-E6DF9F443E20}" destId="{FF670430-3DBD-4F40-BAA0-E0F327AB2B99}" srcOrd="1" destOrd="0" presId="urn:microsoft.com/office/officeart/2005/8/layout/lProcess3"/>
    <dgm:cxn modelId="{411DA9F9-DCB4-452E-950E-CA0A32096055}" type="presParOf" srcId="{BCDD85CC-1CFB-4376-A8D0-E6DF9F443E20}" destId="{BF2CCE61-6D74-4FAE-97B2-9BC7FCE65611}" srcOrd="2" destOrd="0" presId="urn:microsoft.com/office/officeart/2005/8/layout/lProcess3"/>
    <dgm:cxn modelId="{44D09AF2-468D-4A1E-AADC-B30F70984ED8}" type="presParOf" srcId="{BCDD85CC-1CFB-4376-A8D0-E6DF9F443E20}" destId="{C0170057-A104-4AA8-9E67-E9710A8C835A}" srcOrd="3" destOrd="0" presId="urn:microsoft.com/office/officeart/2005/8/layout/lProcess3"/>
    <dgm:cxn modelId="{0076FC4E-C9C8-4A36-86F7-63AEFA6A2BE3}" type="presParOf" srcId="{BCDD85CC-1CFB-4376-A8D0-E6DF9F443E20}" destId="{CF43D4E0-60F0-4FCF-9499-FA7C7600F5ED}" srcOrd="4" destOrd="0" presId="urn:microsoft.com/office/officeart/2005/8/layout/lProcess3"/>
    <dgm:cxn modelId="{D928DA58-0EEC-414A-A1F6-1791DB8D17F5}" type="presParOf" srcId="{BCDD85CC-1CFB-4376-A8D0-E6DF9F443E20}" destId="{DED47B3F-9A81-4135-87F6-158079EF1D24}" srcOrd="5" destOrd="0" presId="urn:microsoft.com/office/officeart/2005/8/layout/lProcess3"/>
    <dgm:cxn modelId="{C3BB2FCC-B5B1-4ACD-B816-CD9C78D128C3}" type="presParOf" srcId="{BCDD85CC-1CFB-4376-A8D0-E6DF9F443E20}" destId="{956353B5-CE60-4F46-BA8A-905D1FFCAB67}" srcOrd="6" destOrd="0" presId="urn:microsoft.com/office/officeart/2005/8/layout/lProcess3"/>
    <dgm:cxn modelId="{B50CD83F-0884-4B03-91FA-12457D83BA20}" type="presParOf" srcId="{BCDD85CC-1CFB-4376-A8D0-E6DF9F443E20}" destId="{5BF75503-4CFC-4713-B825-0A26E304FDF1}" srcOrd="7" destOrd="0" presId="urn:microsoft.com/office/officeart/2005/8/layout/lProcess3"/>
    <dgm:cxn modelId="{0ADFDF58-AB78-427A-BFEA-E0B0C20F491C}" type="presParOf" srcId="{BCDD85CC-1CFB-4376-A8D0-E6DF9F443E20}" destId="{7C3C6A9D-275F-4B29-A45E-B6E6CC747547}" srcOrd="8" destOrd="0" presId="urn:microsoft.com/office/officeart/2005/8/layout/lProcess3"/>
    <dgm:cxn modelId="{5AA849FF-FC51-4916-AA4F-5E98FC653BE6}" type="presParOf" srcId="{4C3FB5FC-2D1A-4222-BBC7-6A8A0D050805}" destId="{5F6DD9F3-765D-4DC0-B23F-FF13B1EF8097}" srcOrd="3" destOrd="0" presId="urn:microsoft.com/office/officeart/2005/8/layout/lProcess3"/>
    <dgm:cxn modelId="{4C07B3A9-EF66-4576-B11B-B8E5EF31DAF1}" type="presParOf" srcId="{4C3FB5FC-2D1A-4222-BBC7-6A8A0D050805}" destId="{7E5692FB-0527-4A08-8C74-9ACFAF6B63BC}" srcOrd="4" destOrd="0" presId="urn:microsoft.com/office/officeart/2005/8/layout/lProcess3"/>
    <dgm:cxn modelId="{40438DC8-FA79-45E8-B37B-6A5118200A92}" type="presParOf" srcId="{7E5692FB-0527-4A08-8C74-9ACFAF6B63BC}" destId="{2683FF5C-9B41-4F09-8F98-54CCB8EE57ED}" srcOrd="0" destOrd="0" presId="urn:microsoft.com/office/officeart/2005/8/layout/lProcess3"/>
    <dgm:cxn modelId="{9AF5FFEB-159E-4741-BD79-E5ABE0579D33}" type="presParOf" srcId="{7E5692FB-0527-4A08-8C74-9ACFAF6B63BC}" destId="{59F4A550-CC9E-4C12-8876-E766DFDA5344}" srcOrd="1" destOrd="0" presId="urn:microsoft.com/office/officeart/2005/8/layout/lProcess3"/>
    <dgm:cxn modelId="{461F386F-F40D-45F6-9CA4-E1CF2EBE19B3}" type="presParOf" srcId="{7E5692FB-0527-4A08-8C74-9ACFAF6B63BC}" destId="{72B8F85B-D717-40BF-BD6C-88453060A347}" srcOrd="2" destOrd="0" presId="urn:microsoft.com/office/officeart/2005/8/layout/lProcess3"/>
    <dgm:cxn modelId="{82418E9C-A617-45FD-86B6-0090C9A24E8C}" type="presParOf" srcId="{7E5692FB-0527-4A08-8C74-9ACFAF6B63BC}" destId="{A3E6B46D-B6B5-483D-A703-E8CBE2CCC27E}" srcOrd="3" destOrd="0" presId="urn:microsoft.com/office/officeart/2005/8/layout/lProcess3"/>
    <dgm:cxn modelId="{46993C50-9A08-4D43-86AF-6536DD6C6A6E}" type="presParOf" srcId="{7E5692FB-0527-4A08-8C74-9ACFAF6B63BC}" destId="{CF0B11A0-BB9C-4B94-96FC-081C6DFAF954}" srcOrd="4" destOrd="0" presId="urn:microsoft.com/office/officeart/2005/8/layout/lProcess3"/>
    <dgm:cxn modelId="{19778E65-503E-451C-949C-2B7195148409}" type="presParOf" srcId="{7E5692FB-0527-4A08-8C74-9ACFAF6B63BC}" destId="{590E79E8-6E65-43F7-8F46-447C980402E1}" srcOrd="5" destOrd="0" presId="urn:microsoft.com/office/officeart/2005/8/layout/lProcess3"/>
    <dgm:cxn modelId="{72BBC917-A56A-4E04-9775-5C3CFC82B8C3}" type="presParOf" srcId="{7E5692FB-0527-4A08-8C74-9ACFAF6B63BC}" destId="{0A1E47F8-9844-48CB-9D21-B62BB678A3ED}" srcOrd="6" destOrd="0" presId="urn:microsoft.com/office/officeart/2005/8/layout/lProcess3"/>
    <dgm:cxn modelId="{3CE0ED7E-DD3C-4D3E-8D9B-BD014CB76474}" type="presParOf" srcId="{7E5692FB-0527-4A08-8C74-9ACFAF6B63BC}" destId="{14813597-66DD-4720-94C2-FF73C0F39628}" srcOrd="7" destOrd="0" presId="urn:microsoft.com/office/officeart/2005/8/layout/lProcess3"/>
    <dgm:cxn modelId="{024EA293-FDB9-4CD8-9FBD-F346F480AE54}" type="presParOf" srcId="{7E5692FB-0527-4A08-8C74-9ACFAF6B63BC}" destId="{A5F28BD0-8DA1-4B14-A832-20BE0BA486AA}" srcOrd="8" destOrd="0" presId="urn:microsoft.com/office/officeart/2005/8/layout/lProcess3"/>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12694AA-185A-4EA8-8029-96737FC0E633}"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E76090E0-56B2-49F6-A2BC-A07EEC3D43BD}">
      <dgm:prSet phldrT="[Text]" phldr="0"/>
      <dgm:spPr/>
      <dgm:t>
        <a:bodyPr/>
        <a:lstStyle/>
        <a:p>
          <a:pPr rtl="0"/>
          <a:r>
            <a:rPr lang="en-US" dirty="0">
              <a:solidFill>
                <a:schemeClr val="tx1"/>
              </a:solidFill>
              <a:latin typeface="Calibri"/>
            </a:rPr>
            <a:t>Off-Taker Membership</a:t>
          </a:r>
          <a:endParaRPr lang="en-US" dirty="0">
            <a:solidFill>
              <a:schemeClr val="tx1"/>
            </a:solidFill>
          </a:endParaRPr>
        </a:p>
      </dgm:t>
    </dgm:pt>
    <dgm:pt modelId="{170FF2F6-4BD3-401E-804C-F46E3F031F0F}" type="parTrans" cxnId="{D8F8A636-EFBA-45DE-9274-3DEE83C1243D}">
      <dgm:prSet/>
      <dgm:spPr/>
      <dgm:t>
        <a:bodyPr/>
        <a:lstStyle/>
        <a:p>
          <a:endParaRPr lang="en-US">
            <a:solidFill>
              <a:schemeClr val="tx1"/>
            </a:solidFill>
          </a:endParaRPr>
        </a:p>
      </dgm:t>
    </dgm:pt>
    <dgm:pt modelId="{1F1A1AB8-B62F-475D-A14C-4A8F39D75B74}" type="sibTrans" cxnId="{D8F8A636-EFBA-45DE-9274-3DEE83C1243D}">
      <dgm:prSet/>
      <dgm:spPr/>
      <dgm:t>
        <a:bodyPr/>
        <a:lstStyle/>
        <a:p>
          <a:endParaRPr lang="en-US">
            <a:solidFill>
              <a:schemeClr val="tx1"/>
            </a:solidFill>
          </a:endParaRPr>
        </a:p>
      </dgm:t>
    </dgm:pt>
    <dgm:pt modelId="{D9A46AD0-E598-4B3F-A5F9-747C00DA5B1B}">
      <dgm:prSet phldrT="[Text]" phldr="0"/>
      <dgm:spPr/>
      <dgm:t>
        <a:bodyPr/>
        <a:lstStyle/>
        <a:p>
          <a:pPr rtl="0"/>
          <a:r>
            <a:rPr lang="en-US" dirty="0">
              <a:solidFill>
                <a:schemeClr val="tx1"/>
              </a:solidFill>
              <a:latin typeface="Calibri"/>
            </a:rPr>
            <a:t>Contributes overtime and becomes entitled to drawdown on contributions made.</a:t>
          </a:r>
          <a:endParaRPr lang="en-US" dirty="0">
            <a:solidFill>
              <a:schemeClr val="tx1"/>
            </a:solidFill>
          </a:endParaRPr>
        </a:p>
      </dgm:t>
    </dgm:pt>
    <dgm:pt modelId="{DD87D37A-9073-46A4-8B65-CDB85E7E5ECF}" type="parTrans" cxnId="{A5BBB85D-170F-4E9A-8E70-1651497298F4}">
      <dgm:prSet/>
      <dgm:spPr/>
      <dgm:t>
        <a:bodyPr/>
        <a:lstStyle/>
        <a:p>
          <a:endParaRPr lang="en-US">
            <a:solidFill>
              <a:schemeClr val="tx1"/>
            </a:solidFill>
          </a:endParaRPr>
        </a:p>
      </dgm:t>
    </dgm:pt>
    <dgm:pt modelId="{15660E7B-0964-49FB-8D98-EBB991A1E1FB}" type="sibTrans" cxnId="{A5BBB85D-170F-4E9A-8E70-1651497298F4}">
      <dgm:prSet/>
      <dgm:spPr/>
      <dgm:t>
        <a:bodyPr/>
        <a:lstStyle/>
        <a:p>
          <a:endParaRPr lang="en-US">
            <a:solidFill>
              <a:schemeClr val="tx1"/>
            </a:solidFill>
          </a:endParaRPr>
        </a:p>
      </dgm:t>
    </dgm:pt>
    <dgm:pt modelId="{91C40504-6E05-4CBF-B3B0-EDEE41A32D0E}">
      <dgm:prSet phldrT="[Text]" phldr="0"/>
      <dgm:spPr/>
      <dgm:t>
        <a:bodyPr/>
        <a:lstStyle/>
        <a:p>
          <a:r>
            <a:rPr lang="en-US" dirty="0">
              <a:solidFill>
                <a:schemeClr val="tx1"/>
              </a:solidFill>
              <a:latin typeface="Calibri"/>
            </a:rPr>
            <a:t>Drawdown</a:t>
          </a:r>
          <a:endParaRPr lang="en-US" dirty="0">
            <a:solidFill>
              <a:schemeClr val="tx1"/>
            </a:solidFill>
          </a:endParaRPr>
        </a:p>
      </dgm:t>
    </dgm:pt>
    <dgm:pt modelId="{49413A65-D574-4B2B-AB0C-9A9ED338E83F}" type="parTrans" cxnId="{7EF7C152-D7E5-4E40-A951-5178100F88AE}">
      <dgm:prSet/>
      <dgm:spPr/>
      <dgm:t>
        <a:bodyPr/>
        <a:lstStyle/>
        <a:p>
          <a:endParaRPr lang="en-US">
            <a:solidFill>
              <a:schemeClr val="tx1"/>
            </a:solidFill>
          </a:endParaRPr>
        </a:p>
      </dgm:t>
    </dgm:pt>
    <dgm:pt modelId="{6AABDB73-5255-417C-8C5C-E3708BC42E52}" type="sibTrans" cxnId="{7EF7C152-D7E5-4E40-A951-5178100F88AE}">
      <dgm:prSet/>
      <dgm:spPr/>
      <dgm:t>
        <a:bodyPr/>
        <a:lstStyle/>
        <a:p>
          <a:endParaRPr lang="en-US">
            <a:solidFill>
              <a:schemeClr val="tx1"/>
            </a:solidFill>
          </a:endParaRPr>
        </a:p>
      </dgm:t>
    </dgm:pt>
    <dgm:pt modelId="{B910C905-B266-4277-A4FE-6ABA9A38C657}">
      <dgm:prSet phldrT="[Text]" phldr="0"/>
      <dgm:spPr/>
      <dgm:t>
        <a:bodyPr/>
        <a:lstStyle/>
        <a:p>
          <a:pPr rtl="0"/>
          <a:r>
            <a:rPr lang="en-US" dirty="0">
              <a:solidFill>
                <a:schemeClr val="tx1"/>
              </a:solidFill>
              <a:latin typeface="Calibri"/>
            </a:rPr>
            <a:t>Amount is usually the value of contribution plus some percentage within the Cooperative's risk appetite (20%, 30% or as high as 200% of total contribution).</a:t>
          </a:r>
          <a:endParaRPr lang="en-US" dirty="0">
            <a:solidFill>
              <a:schemeClr val="tx1"/>
            </a:solidFill>
          </a:endParaRPr>
        </a:p>
      </dgm:t>
    </dgm:pt>
    <dgm:pt modelId="{59E15769-2F3F-4442-84A6-72CC301214CD}" type="parTrans" cxnId="{707D4251-0AF9-4EEC-A4EF-508DB86D2EF8}">
      <dgm:prSet/>
      <dgm:spPr/>
      <dgm:t>
        <a:bodyPr/>
        <a:lstStyle/>
        <a:p>
          <a:endParaRPr lang="en-US">
            <a:solidFill>
              <a:schemeClr val="tx1"/>
            </a:solidFill>
          </a:endParaRPr>
        </a:p>
      </dgm:t>
    </dgm:pt>
    <dgm:pt modelId="{9F57AE5D-F153-4CF3-9D81-95DE6B30E35A}" type="sibTrans" cxnId="{707D4251-0AF9-4EEC-A4EF-508DB86D2EF8}">
      <dgm:prSet/>
      <dgm:spPr/>
      <dgm:t>
        <a:bodyPr/>
        <a:lstStyle/>
        <a:p>
          <a:endParaRPr lang="en-US">
            <a:solidFill>
              <a:schemeClr val="tx1"/>
            </a:solidFill>
          </a:endParaRPr>
        </a:p>
      </dgm:t>
    </dgm:pt>
    <dgm:pt modelId="{81B99911-73E2-4ABC-939F-99B5C31152B2}">
      <dgm:prSet phldrT="[Text]" phldr="0"/>
      <dgm:spPr/>
      <dgm:t>
        <a:bodyPr/>
        <a:lstStyle/>
        <a:p>
          <a:pPr rtl="0"/>
          <a:r>
            <a:rPr lang="en-US" dirty="0">
              <a:solidFill>
                <a:schemeClr val="tx1"/>
              </a:solidFill>
              <a:latin typeface="Calibri"/>
            </a:rPr>
            <a:t>Property Purchase</a:t>
          </a:r>
          <a:endParaRPr lang="en-US" dirty="0">
            <a:solidFill>
              <a:schemeClr val="tx1"/>
            </a:solidFill>
          </a:endParaRPr>
        </a:p>
      </dgm:t>
    </dgm:pt>
    <dgm:pt modelId="{341C2A16-F7F9-4A7E-ABE4-15A7F9C805B2}" type="parTrans" cxnId="{34669CFB-8D78-4AA3-9BA9-2005D461149A}">
      <dgm:prSet/>
      <dgm:spPr/>
      <dgm:t>
        <a:bodyPr/>
        <a:lstStyle/>
        <a:p>
          <a:endParaRPr lang="en-US">
            <a:solidFill>
              <a:schemeClr val="tx1"/>
            </a:solidFill>
          </a:endParaRPr>
        </a:p>
      </dgm:t>
    </dgm:pt>
    <dgm:pt modelId="{6AAFEB7B-534A-4B3A-9F8F-DD5F4AF44A73}" type="sibTrans" cxnId="{34669CFB-8D78-4AA3-9BA9-2005D461149A}">
      <dgm:prSet/>
      <dgm:spPr/>
      <dgm:t>
        <a:bodyPr/>
        <a:lstStyle/>
        <a:p>
          <a:endParaRPr lang="en-US">
            <a:solidFill>
              <a:schemeClr val="tx1"/>
            </a:solidFill>
          </a:endParaRPr>
        </a:p>
      </dgm:t>
    </dgm:pt>
    <dgm:pt modelId="{8B82013E-1D8D-4651-87D4-57EB2F86B367}">
      <dgm:prSet phldrT="[Text]" phldr="0"/>
      <dgm:spPr/>
      <dgm:t>
        <a:bodyPr/>
        <a:lstStyle/>
        <a:p>
          <a:pPr rtl="0"/>
          <a:r>
            <a:rPr lang="en-US" dirty="0">
              <a:solidFill>
                <a:schemeClr val="tx1"/>
              </a:solidFill>
              <a:latin typeface="Calibri"/>
            </a:rPr>
            <a:t>Drawdown is often enough to fund anything between the 20% statutory down payment for a loan or 100% of the property price.</a:t>
          </a:r>
          <a:endParaRPr lang="en-US" dirty="0">
            <a:solidFill>
              <a:schemeClr val="tx1"/>
            </a:solidFill>
          </a:endParaRPr>
        </a:p>
      </dgm:t>
    </dgm:pt>
    <dgm:pt modelId="{9684F8CB-6BEC-4E93-A6B3-9A16A7A0EDA3}" type="parTrans" cxnId="{F058601A-B549-4099-924D-E3B59987B63D}">
      <dgm:prSet/>
      <dgm:spPr/>
      <dgm:t>
        <a:bodyPr/>
        <a:lstStyle/>
        <a:p>
          <a:endParaRPr lang="en-US">
            <a:solidFill>
              <a:schemeClr val="tx1"/>
            </a:solidFill>
          </a:endParaRPr>
        </a:p>
      </dgm:t>
    </dgm:pt>
    <dgm:pt modelId="{CDD57F87-14E3-44AF-8222-5DE6FB852884}" type="sibTrans" cxnId="{F058601A-B549-4099-924D-E3B59987B63D}">
      <dgm:prSet/>
      <dgm:spPr/>
      <dgm:t>
        <a:bodyPr/>
        <a:lstStyle/>
        <a:p>
          <a:endParaRPr lang="en-US">
            <a:solidFill>
              <a:schemeClr val="tx1"/>
            </a:solidFill>
          </a:endParaRPr>
        </a:p>
      </dgm:t>
    </dgm:pt>
    <dgm:pt modelId="{A0EAA408-25FC-4F4B-A6BC-78CD0DDC54B6}" type="pres">
      <dgm:prSet presAssocID="{C12694AA-185A-4EA8-8029-96737FC0E633}" presName="theList" presStyleCnt="0">
        <dgm:presLayoutVars>
          <dgm:dir/>
          <dgm:animLvl val="lvl"/>
          <dgm:resizeHandles val="exact"/>
        </dgm:presLayoutVars>
      </dgm:prSet>
      <dgm:spPr/>
    </dgm:pt>
    <dgm:pt modelId="{886915ED-367B-43E6-BD87-9A3C45D86669}" type="pres">
      <dgm:prSet presAssocID="{E76090E0-56B2-49F6-A2BC-A07EEC3D43BD}" presName="compNode" presStyleCnt="0"/>
      <dgm:spPr/>
    </dgm:pt>
    <dgm:pt modelId="{6B7D6256-C99A-4019-A413-B6A8DA233486}" type="pres">
      <dgm:prSet presAssocID="{E76090E0-56B2-49F6-A2BC-A07EEC3D43BD}" presName="aNode" presStyleLbl="bgShp" presStyleIdx="0" presStyleCnt="3"/>
      <dgm:spPr/>
    </dgm:pt>
    <dgm:pt modelId="{94C10894-A732-472C-9933-0FBFCE563B92}" type="pres">
      <dgm:prSet presAssocID="{E76090E0-56B2-49F6-A2BC-A07EEC3D43BD}" presName="textNode" presStyleLbl="bgShp" presStyleIdx="0" presStyleCnt="3"/>
      <dgm:spPr/>
    </dgm:pt>
    <dgm:pt modelId="{CE2D31F2-EB9C-437B-8A4D-FFA87595AEDE}" type="pres">
      <dgm:prSet presAssocID="{E76090E0-56B2-49F6-A2BC-A07EEC3D43BD}" presName="compChildNode" presStyleCnt="0"/>
      <dgm:spPr/>
    </dgm:pt>
    <dgm:pt modelId="{BF821CC4-ECFE-4CF1-A1F8-767787924E36}" type="pres">
      <dgm:prSet presAssocID="{E76090E0-56B2-49F6-A2BC-A07EEC3D43BD}" presName="theInnerList" presStyleCnt="0"/>
      <dgm:spPr/>
    </dgm:pt>
    <dgm:pt modelId="{8D90030F-0DFF-4681-89AC-9F5686FF99A5}" type="pres">
      <dgm:prSet presAssocID="{D9A46AD0-E598-4B3F-A5F9-747C00DA5B1B}" presName="childNode" presStyleLbl="node1" presStyleIdx="0" presStyleCnt="3">
        <dgm:presLayoutVars>
          <dgm:bulletEnabled val="1"/>
        </dgm:presLayoutVars>
      </dgm:prSet>
      <dgm:spPr/>
    </dgm:pt>
    <dgm:pt modelId="{ECEB4E32-BB12-4F67-82C3-9C3DCD2336D7}" type="pres">
      <dgm:prSet presAssocID="{E76090E0-56B2-49F6-A2BC-A07EEC3D43BD}" presName="aSpace" presStyleCnt="0"/>
      <dgm:spPr/>
    </dgm:pt>
    <dgm:pt modelId="{25381188-D64D-4B34-9530-EC0A24FAC7AB}" type="pres">
      <dgm:prSet presAssocID="{91C40504-6E05-4CBF-B3B0-EDEE41A32D0E}" presName="compNode" presStyleCnt="0"/>
      <dgm:spPr/>
    </dgm:pt>
    <dgm:pt modelId="{A9481EC4-240F-4502-BE6E-A1AF3BA03DAC}" type="pres">
      <dgm:prSet presAssocID="{91C40504-6E05-4CBF-B3B0-EDEE41A32D0E}" presName="aNode" presStyleLbl="bgShp" presStyleIdx="1" presStyleCnt="3"/>
      <dgm:spPr/>
    </dgm:pt>
    <dgm:pt modelId="{F8CA7C36-7012-42E5-AFC5-A5E42A3A51FE}" type="pres">
      <dgm:prSet presAssocID="{91C40504-6E05-4CBF-B3B0-EDEE41A32D0E}" presName="textNode" presStyleLbl="bgShp" presStyleIdx="1" presStyleCnt="3"/>
      <dgm:spPr/>
    </dgm:pt>
    <dgm:pt modelId="{529D36F2-92CC-4CF2-B274-329A242D6A57}" type="pres">
      <dgm:prSet presAssocID="{91C40504-6E05-4CBF-B3B0-EDEE41A32D0E}" presName="compChildNode" presStyleCnt="0"/>
      <dgm:spPr/>
    </dgm:pt>
    <dgm:pt modelId="{85D9C816-A749-4E46-A2EE-F0BF23A75629}" type="pres">
      <dgm:prSet presAssocID="{91C40504-6E05-4CBF-B3B0-EDEE41A32D0E}" presName="theInnerList" presStyleCnt="0"/>
      <dgm:spPr/>
    </dgm:pt>
    <dgm:pt modelId="{4B7D311E-D53D-4E24-9E06-815BCF699D81}" type="pres">
      <dgm:prSet presAssocID="{B910C905-B266-4277-A4FE-6ABA9A38C657}" presName="childNode" presStyleLbl="node1" presStyleIdx="1" presStyleCnt="3">
        <dgm:presLayoutVars>
          <dgm:bulletEnabled val="1"/>
        </dgm:presLayoutVars>
      </dgm:prSet>
      <dgm:spPr/>
    </dgm:pt>
    <dgm:pt modelId="{86574C5B-D422-4D50-9ABA-647966472D01}" type="pres">
      <dgm:prSet presAssocID="{91C40504-6E05-4CBF-B3B0-EDEE41A32D0E}" presName="aSpace" presStyleCnt="0"/>
      <dgm:spPr/>
    </dgm:pt>
    <dgm:pt modelId="{74142B3F-5372-46A0-B886-03D4E4DEBC5B}" type="pres">
      <dgm:prSet presAssocID="{81B99911-73E2-4ABC-939F-99B5C31152B2}" presName="compNode" presStyleCnt="0"/>
      <dgm:spPr/>
    </dgm:pt>
    <dgm:pt modelId="{D5BAE478-8E7D-4F3E-8CD5-21281892CF77}" type="pres">
      <dgm:prSet presAssocID="{81B99911-73E2-4ABC-939F-99B5C31152B2}" presName="aNode" presStyleLbl="bgShp" presStyleIdx="2" presStyleCnt="3"/>
      <dgm:spPr/>
    </dgm:pt>
    <dgm:pt modelId="{E91F8402-FCFC-4D08-B7EA-835B5DB66995}" type="pres">
      <dgm:prSet presAssocID="{81B99911-73E2-4ABC-939F-99B5C31152B2}" presName="textNode" presStyleLbl="bgShp" presStyleIdx="2" presStyleCnt="3"/>
      <dgm:spPr/>
    </dgm:pt>
    <dgm:pt modelId="{4594BF1B-6514-4659-A9E0-CE183B752394}" type="pres">
      <dgm:prSet presAssocID="{81B99911-73E2-4ABC-939F-99B5C31152B2}" presName="compChildNode" presStyleCnt="0"/>
      <dgm:spPr/>
    </dgm:pt>
    <dgm:pt modelId="{C5700FB7-86B3-42A7-B05F-2C81CAAFF848}" type="pres">
      <dgm:prSet presAssocID="{81B99911-73E2-4ABC-939F-99B5C31152B2}" presName="theInnerList" presStyleCnt="0"/>
      <dgm:spPr/>
    </dgm:pt>
    <dgm:pt modelId="{F239BA0C-461F-4B85-9907-889E1D6E8E56}" type="pres">
      <dgm:prSet presAssocID="{8B82013E-1D8D-4651-87D4-57EB2F86B367}" presName="childNode" presStyleLbl="node1" presStyleIdx="2" presStyleCnt="3">
        <dgm:presLayoutVars>
          <dgm:bulletEnabled val="1"/>
        </dgm:presLayoutVars>
      </dgm:prSet>
      <dgm:spPr/>
    </dgm:pt>
  </dgm:ptLst>
  <dgm:cxnLst>
    <dgm:cxn modelId="{58D73006-1719-4F10-B669-D385613A228C}" type="presOf" srcId="{91C40504-6E05-4CBF-B3B0-EDEE41A32D0E}" destId="{A9481EC4-240F-4502-BE6E-A1AF3BA03DAC}" srcOrd="0" destOrd="0" presId="urn:microsoft.com/office/officeart/2005/8/layout/lProcess2"/>
    <dgm:cxn modelId="{F058601A-B549-4099-924D-E3B59987B63D}" srcId="{81B99911-73E2-4ABC-939F-99B5C31152B2}" destId="{8B82013E-1D8D-4651-87D4-57EB2F86B367}" srcOrd="0" destOrd="0" parTransId="{9684F8CB-6BEC-4E93-A6B3-9A16A7A0EDA3}" sibTransId="{CDD57F87-14E3-44AF-8222-5DE6FB852884}"/>
    <dgm:cxn modelId="{991AED20-FA8F-4566-8383-931B3CDA35F8}" type="presOf" srcId="{E76090E0-56B2-49F6-A2BC-A07EEC3D43BD}" destId="{94C10894-A732-472C-9933-0FBFCE563B92}" srcOrd="1" destOrd="0" presId="urn:microsoft.com/office/officeart/2005/8/layout/lProcess2"/>
    <dgm:cxn modelId="{DDB52029-0BB4-4BDD-8FCC-34D95673112A}" type="presOf" srcId="{81B99911-73E2-4ABC-939F-99B5C31152B2}" destId="{D5BAE478-8E7D-4F3E-8CD5-21281892CF77}" srcOrd="0" destOrd="0" presId="urn:microsoft.com/office/officeart/2005/8/layout/lProcess2"/>
    <dgm:cxn modelId="{D77AAF2D-5DBF-4ECD-BFB0-83C68781E355}" type="presOf" srcId="{B910C905-B266-4277-A4FE-6ABA9A38C657}" destId="{4B7D311E-D53D-4E24-9E06-815BCF699D81}" srcOrd="0" destOrd="0" presId="urn:microsoft.com/office/officeart/2005/8/layout/lProcess2"/>
    <dgm:cxn modelId="{D8F8A636-EFBA-45DE-9274-3DEE83C1243D}" srcId="{C12694AA-185A-4EA8-8029-96737FC0E633}" destId="{E76090E0-56B2-49F6-A2BC-A07EEC3D43BD}" srcOrd="0" destOrd="0" parTransId="{170FF2F6-4BD3-401E-804C-F46E3F031F0F}" sibTransId="{1F1A1AB8-B62F-475D-A14C-4A8F39D75B74}"/>
    <dgm:cxn modelId="{207F5839-F3B7-437A-AB62-CF31F69A01E3}" type="presOf" srcId="{81B99911-73E2-4ABC-939F-99B5C31152B2}" destId="{E91F8402-FCFC-4D08-B7EA-835B5DB66995}" srcOrd="1" destOrd="0" presId="urn:microsoft.com/office/officeart/2005/8/layout/lProcess2"/>
    <dgm:cxn modelId="{A5BBB85D-170F-4E9A-8E70-1651497298F4}" srcId="{E76090E0-56B2-49F6-A2BC-A07EEC3D43BD}" destId="{D9A46AD0-E598-4B3F-A5F9-747C00DA5B1B}" srcOrd="0" destOrd="0" parTransId="{DD87D37A-9073-46A4-8B65-CDB85E7E5ECF}" sibTransId="{15660E7B-0964-49FB-8D98-EBB991A1E1FB}"/>
    <dgm:cxn modelId="{F69CBC6C-FA94-4A86-9E18-44F9636648BC}" type="presOf" srcId="{D9A46AD0-E598-4B3F-A5F9-747C00DA5B1B}" destId="{8D90030F-0DFF-4681-89AC-9F5686FF99A5}" srcOrd="0" destOrd="0" presId="urn:microsoft.com/office/officeart/2005/8/layout/lProcess2"/>
    <dgm:cxn modelId="{707D4251-0AF9-4EEC-A4EF-508DB86D2EF8}" srcId="{91C40504-6E05-4CBF-B3B0-EDEE41A32D0E}" destId="{B910C905-B266-4277-A4FE-6ABA9A38C657}" srcOrd="0" destOrd="0" parTransId="{59E15769-2F3F-4442-84A6-72CC301214CD}" sibTransId="{9F57AE5D-F153-4CF3-9D81-95DE6B30E35A}"/>
    <dgm:cxn modelId="{7EF7C152-D7E5-4E40-A951-5178100F88AE}" srcId="{C12694AA-185A-4EA8-8029-96737FC0E633}" destId="{91C40504-6E05-4CBF-B3B0-EDEE41A32D0E}" srcOrd="1" destOrd="0" parTransId="{49413A65-D574-4B2B-AB0C-9A9ED338E83F}" sibTransId="{6AABDB73-5255-417C-8C5C-E3708BC42E52}"/>
    <dgm:cxn modelId="{57322B9F-F1EE-46DF-BA00-9AFA886E12C8}" type="presOf" srcId="{E76090E0-56B2-49F6-A2BC-A07EEC3D43BD}" destId="{6B7D6256-C99A-4019-A413-B6A8DA233486}" srcOrd="0" destOrd="0" presId="urn:microsoft.com/office/officeart/2005/8/layout/lProcess2"/>
    <dgm:cxn modelId="{7F4547B4-0649-418C-B24B-8317C9B72490}" type="presOf" srcId="{8B82013E-1D8D-4651-87D4-57EB2F86B367}" destId="{F239BA0C-461F-4B85-9907-889E1D6E8E56}" srcOrd="0" destOrd="0" presId="urn:microsoft.com/office/officeart/2005/8/layout/lProcess2"/>
    <dgm:cxn modelId="{47DC6BC2-76C9-470E-AB10-2B6B142BBD0E}" type="presOf" srcId="{C12694AA-185A-4EA8-8029-96737FC0E633}" destId="{A0EAA408-25FC-4F4B-A6BC-78CD0DDC54B6}" srcOrd="0" destOrd="0" presId="urn:microsoft.com/office/officeart/2005/8/layout/lProcess2"/>
    <dgm:cxn modelId="{34669CFB-8D78-4AA3-9BA9-2005D461149A}" srcId="{C12694AA-185A-4EA8-8029-96737FC0E633}" destId="{81B99911-73E2-4ABC-939F-99B5C31152B2}" srcOrd="2" destOrd="0" parTransId="{341C2A16-F7F9-4A7E-ABE4-15A7F9C805B2}" sibTransId="{6AAFEB7B-534A-4B3A-9F8F-DD5F4AF44A73}"/>
    <dgm:cxn modelId="{92E40EFD-CB3F-4721-A140-B08C3D4A38FC}" type="presOf" srcId="{91C40504-6E05-4CBF-B3B0-EDEE41A32D0E}" destId="{F8CA7C36-7012-42E5-AFC5-A5E42A3A51FE}" srcOrd="1" destOrd="0" presId="urn:microsoft.com/office/officeart/2005/8/layout/lProcess2"/>
    <dgm:cxn modelId="{C364862A-10BB-424F-A361-AB468F6BE2F4}" type="presParOf" srcId="{A0EAA408-25FC-4F4B-A6BC-78CD0DDC54B6}" destId="{886915ED-367B-43E6-BD87-9A3C45D86669}" srcOrd="0" destOrd="0" presId="urn:microsoft.com/office/officeart/2005/8/layout/lProcess2"/>
    <dgm:cxn modelId="{0C7CB28F-BDC6-4C09-BFCE-E23C6D4C8A4A}" type="presParOf" srcId="{886915ED-367B-43E6-BD87-9A3C45D86669}" destId="{6B7D6256-C99A-4019-A413-B6A8DA233486}" srcOrd="0" destOrd="0" presId="urn:microsoft.com/office/officeart/2005/8/layout/lProcess2"/>
    <dgm:cxn modelId="{F175409F-8142-4BE2-AFD3-5D9A0436F23B}" type="presParOf" srcId="{886915ED-367B-43E6-BD87-9A3C45D86669}" destId="{94C10894-A732-472C-9933-0FBFCE563B92}" srcOrd="1" destOrd="0" presId="urn:microsoft.com/office/officeart/2005/8/layout/lProcess2"/>
    <dgm:cxn modelId="{A414A5A9-D044-4766-B392-2666D141FB8C}" type="presParOf" srcId="{886915ED-367B-43E6-BD87-9A3C45D86669}" destId="{CE2D31F2-EB9C-437B-8A4D-FFA87595AEDE}" srcOrd="2" destOrd="0" presId="urn:microsoft.com/office/officeart/2005/8/layout/lProcess2"/>
    <dgm:cxn modelId="{5CC208B8-C616-449C-9A82-B5C33DC0DCED}" type="presParOf" srcId="{CE2D31F2-EB9C-437B-8A4D-FFA87595AEDE}" destId="{BF821CC4-ECFE-4CF1-A1F8-767787924E36}" srcOrd="0" destOrd="0" presId="urn:microsoft.com/office/officeart/2005/8/layout/lProcess2"/>
    <dgm:cxn modelId="{53C9C748-5C19-4E10-8CE5-705D0EB7BA59}" type="presParOf" srcId="{BF821CC4-ECFE-4CF1-A1F8-767787924E36}" destId="{8D90030F-0DFF-4681-89AC-9F5686FF99A5}" srcOrd="0" destOrd="0" presId="urn:microsoft.com/office/officeart/2005/8/layout/lProcess2"/>
    <dgm:cxn modelId="{8ADF8A41-F8E9-42CA-BD65-DFAA84E3CE24}" type="presParOf" srcId="{A0EAA408-25FC-4F4B-A6BC-78CD0DDC54B6}" destId="{ECEB4E32-BB12-4F67-82C3-9C3DCD2336D7}" srcOrd="1" destOrd="0" presId="urn:microsoft.com/office/officeart/2005/8/layout/lProcess2"/>
    <dgm:cxn modelId="{AB240D8F-CECE-4E56-AC20-3C821704719B}" type="presParOf" srcId="{A0EAA408-25FC-4F4B-A6BC-78CD0DDC54B6}" destId="{25381188-D64D-4B34-9530-EC0A24FAC7AB}" srcOrd="2" destOrd="0" presId="urn:microsoft.com/office/officeart/2005/8/layout/lProcess2"/>
    <dgm:cxn modelId="{ECAB5FAB-E52F-4028-AD19-2E75159B40C3}" type="presParOf" srcId="{25381188-D64D-4B34-9530-EC0A24FAC7AB}" destId="{A9481EC4-240F-4502-BE6E-A1AF3BA03DAC}" srcOrd="0" destOrd="0" presId="urn:microsoft.com/office/officeart/2005/8/layout/lProcess2"/>
    <dgm:cxn modelId="{8D01837E-800F-4031-84EC-BED36E62354D}" type="presParOf" srcId="{25381188-D64D-4B34-9530-EC0A24FAC7AB}" destId="{F8CA7C36-7012-42E5-AFC5-A5E42A3A51FE}" srcOrd="1" destOrd="0" presId="urn:microsoft.com/office/officeart/2005/8/layout/lProcess2"/>
    <dgm:cxn modelId="{F1B99157-D1E3-4E94-9D54-7312C8B49052}" type="presParOf" srcId="{25381188-D64D-4B34-9530-EC0A24FAC7AB}" destId="{529D36F2-92CC-4CF2-B274-329A242D6A57}" srcOrd="2" destOrd="0" presId="urn:microsoft.com/office/officeart/2005/8/layout/lProcess2"/>
    <dgm:cxn modelId="{B44245DD-81EE-4EFF-B873-50B4198DD435}" type="presParOf" srcId="{529D36F2-92CC-4CF2-B274-329A242D6A57}" destId="{85D9C816-A749-4E46-A2EE-F0BF23A75629}" srcOrd="0" destOrd="0" presId="urn:microsoft.com/office/officeart/2005/8/layout/lProcess2"/>
    <dgm:cxn modelId="{3DFC32BB-FE6B-4413-946C-9CD847D685DA}" type="presParOf" srcId="{85D9C816-A749-4E46-A2EE-F0BF23A75629}" destId="{4B7D311E-D53D-4E24-9E06-815BCF699D81}" srcOrd="0" destOrd="0" presId="urn:microsoft.com/office/officeart/2005/8/layout/lProcess2"/>
    <dgm:cxn modelId="{18A91056-5F70-4C4D-BC64-2C835C346E35}" type="presParOf" srcId="{A0EAA408-25FC-4F4B-A6BC-78CD0DDC54B6}" destId="{86574C5B-D422-4D50-9ABA-647966472D01}" srcOrd="3" destOrd="0" presId="urn:microsoft.com/office/officeart/2005/8/layout/lProcess2"/>
    <dgm:cxn modelId="{9B81F6FE-37AF-42DC-9596-2DB16C0A4829}" type="presParOf" srcId="{A0EAA408-25FC-4F4B-A6BC-78CD0DDC54B6}" destId="{74142B3F-5372-46A0-B886-03D4E4DEBC5B}" srcOrd="4" destOrd="0" presId="urn:microsoft.com/office/officeart/2005/8/layout/lProcess2"/>
    <dgm:cxn modelId="{C2E0F570-EC86-4403-B507-1137D738BFC2}" type="presParOf" srcId="{74142B3F-5372-46A0-B886-03D4E4DEBC5B}" destId="{D5BAE478-8E7D-4F3E-8CD5-21281892CF77}" srcOrd="0" destOrd="0" presId="urn:microsoft.com/office/officeart/2005/8/layout/lProcess2"/>
    <dgm:cxn modelId="{FEBC0A84-23CE-46AC-99F8-D1D4B16AD50E}" type="presParOf" srcId="{74142B3F-5372-46A0-B886-03D4E4DEBC5B}" destId="{E91F8402-FCFC-4D08-B7EA-835B5DB66995}" srcOrd="1" destOrd="0" presId="urn:microsoft.com/office/officeart/2005/8/layout/lProcess2"/>
    <dgm:cxn modelId="{E356ABB9-321B-4C31-862F-5A76C11440AB}" type="presParOf" srcId="{74142B3F-5372-46A0-B886-03D4E4DEBC5B}" destId="{4594BF1B-6514-4659-A9E0-CE183B752394}" srcOrd="2" destOrd="0" presId="urn:microsoft.com/office/officeart/2005/8/layout/lProcess2"/>
    <dgm:cxn modelId="{E0DE32C2-F765-42C9-B28A-BC8AC9E264CF}" type="presParOf" srcId="{4594BF1B-6514-4659-A9E0-CE183B752394}" destId="{C5700FB7-86B3-42A7-B05F-2C81CAAFF848}" srcOrd="0" destOrd="0" presId="urn:microsoft.com/office/officeart/2005/8/layout/lProcess2"/>
    <dgm:cxn modelId="{9B5E84F6-763E-4CC7-8A67-8FD861DF9277}" type="presParOf" srcId="{C5700FB7-86B3-42A7-B05F-2C81CAAFF848}" destId="{F239BA0C-461F-4B85-9907-889E1D6E8E56}" srcOrd="0" destOrd="0" presId="urn:microsoft.com/office/officeart/2005/8/layout/lProcess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12694AA-185A-4EA8-8029-96737FC0E633}"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E76090E0-56B2-49F6-A2BC-A07EEC3D43BD}">
      <dgm:prSet phldrT="[Text]" phldr="0"/>
      <dgm:spPr/>
      <dgm:t>
        <a:bodyPr/>
        <a:lstStyle/>
        <a:p>
          <a:pPr rtl="0"/>
          <a:r>
            <a:rPr lang="en-US" dirty="0">
              <a:solidFill>
                <a:schemeClr val="tx1"/>
              </a:solidFill>
              <a:latin typeface="Calibri"/>
            </a:rPr>
            <a:t>Pension Fund/NHF Acts</a:t>
          </a:r>
          <a:endParaRPr lang="en-US" dirty="0">
            <a:solidFill>
              <a:schemeClr val="tx1"/>
            </a:solidFill>
          </a:endParaRPr>
        </a:p>
      </dgm:t>
    </dgm:pt>
    <dgm:pt modelId="{170FF2F6-4BD3-401E-804C-F46E3F031F0F}" type="parTrans" cxnId="{D8F8A636-EFBA-45DE-9274-3DEE83C1243D}">
      <dgm:prSet/>
      <dgm:spPr/>
      <dgm:t>
        <a:bodyPr/>
        <a:lstStyle/>
        <a:p>
          <a:endParaRPr lang="en-US">
            <a:solidFill>
              <a:schemeClr val="tx1"/>
            </a:solidFill>
          </a:endParaRPr>
        </a:p>
      </dgm:t>
    </dgm:pt>
    <dgm:pt modelId="{1F1A1AB8-B62F-475D-A14C-4A8F39D75B74}" type="sibTrans" cxnId="{D8F8A636-EFBA-45DE-9274-3DEE83C1243D}">
      <dgm:prSet/>
      <dgm:spPr/>
      <dgm:t>
        <a:bodyPr/>
        <a:lstStyle/>
        <a:p>
          <a:endParaRPr lang="en-US">
            <a:solidFill>
              <a:schemeClr val="tx1"/>
            </a:solidFill>
          </a:endParaRPr>
        </a:p>
      </dgm:t>
    </dgm:pt>
    <dgm:pt modelId="{D9A46AD0-E598-4B3F-A5F9-747C00DA5B1B}">
      <dgm:prSet phldrT="[Text]" phldr="0"/>
      <dgm:spPr/>
      <dgm:t>
        <a:bodyPr/>
        <a:lstStyle/>
        <a:p>
          <a:pPr rtl="0"/>
          <a:r>
            <a:rPr lang="en-US" dirty="0">
              <a:solidFill>
                <a:schemeClr val="tx1"/>
              </a:solidFill>
            </a:rPr>
            <a:t>Statutory requirements by Law mandating employees, employers and individuals to remit sums monthly to the pool </a:t>
          </a:r>
        </a:p>
      </dgm:t>
    </dgm:pt>
    <dgm:pt modelId="{DD87D37A-9073-46A4-8B65-CDB85E7E5ECF}" type="parTrans" cxnId="{A5BBB85D-170F-4E9A-8E70-1651497298F4}">
      <dgm:prSet/>
      <dgm:spPr/>
      <dgm:t>
        <a:bodyPr/>
        <a:lstStyle/>
        <a:p>
          <a:endParaRPr lang="en-US">
            <a:solidFill>
              <a:schemeClr val="tx1"/>
            </a:solidFill>
          </a:endParaRPr>
        </a:p>
      </dgm:t>
    </dgm:pt>
    <dgm:pt modelId="{15660E7B-0964-49FB-8D98-EBB991A1E1FB}" type="sibTrans" cxnId="{A5BBB85D-170F-4E9A-8E70-1651497298F4}">
      <dgm:prSet/>
      <dgm:spPr/>
      <dgm:t>
        <a:bodyPr/>
        <a:lstStyle/>
        <a:p>
          <a:endParaRPr lang="en-US">
            <a:solidFill>
              <a:schemeClr val="tx1"/>
            </a:solidFill>
          </a:endParaRPr>
        </a:p>
      </dgm:t>
    </dgm:pt>
    <dgm:pt modelId="{91C40504-6E05-4CBF-B3B0-EDEE41A32D0E}">
      <dgm:prSet phldrT="[Text]" phldr="0"/>
      <dgm:spPr/>
      <dgm:t>
        <a:bodyPr/>
        <a:lstStyle/>
        <a:p>
          <a:r>
            <a:rPr lang="en-US" dirty="0">
              <a:solidFill>
                <a:schemeClr val="tx1"/>
              </a:solidFill>
              <a:latin typeface="Calibri"/>
            </a:rPr>
            <a:t>Compliance</a:t>
          </a:r>
          <a:endParaRPr lang="en-US" dirty="0">
            <a:solidFill>
              <a:schemeClr val="tx1"/>
            </a:solidFill>
          </a:endParaRPr>
        </a:p>
      </dgm:t>
    </dgm:pt>
    <dgm:pt modelId="{49413A65-D574-4B2B-AB0C-9A9ED338E83F}" type="parTrans" cxnId="{7EF7C152-D7E5-4E40-A951-5178100F88AE}">
      <dgm:prSet/>
      <dgm:spPr/>
      <dgm:t>
        <a:bodyPr/>
        <a:lstStyle/>
        <a:p>
          <a:endParaRPr lang="en-US">
            <a:solidFill>
              <a:schemeClr val="tx1"/>
            </a:solidFill>
          </a:endParaRPr>
        </a:p>
      </dgm:t>
    </dgm:pt>
    <dgm:pt modelId="{6AABDB73-5255-417C-8C5C-E3708BC42E52}" type="sibTrans" cxnId="{7EF7C152-D7E5-4E40-A951-5178100F88AE}">
      <dgm:prSet/>
      <dgm:spPr/>
      <dgm:t>
        <a:bodyPr/>
        <a:lstStyle/>
        <a:p>
          <a:endParaRPr lang="en-US">
            <a:solidFill>
              <a:schemeClr val="tx1"/>
            </a:solidFill>
          </a:endParaRPr>
        </a:p>
      </dgm:t>
    </dgm:pt>
    <dgm:pt modelId="{B910C905-B266-4277-A4FE-6ABA9A38C657}">
      <dgm:prSet phldrT="[Text]" phldr="0"/>
      <dgm:spPr/>
      <dgm:t>
        <a:bodyPr/>
        <a:lstStyle/>
        <a:p>
          <a:pPr rtl="0"/>
          <a:r>
            <a:rPr lang="en-US" dirty="0">
              <a:solidFill>
                <a:schemeClr val="tx1"/>
              </a:solidFill>
            </a:rPr>
            <a:t>Employees remit 2.5% of the minimum wage monthly to the FMBN while the PENCOM Act requires a combined contribution of 15% of wages as pension.</a:t>
          </a:r>
        </a:p>
      </dgm:t>
    </dgm:pt>
    <dgm:pt modelId="{59E15769-2F3F-4442-84A6-72CC301214CD}" type="parTrans" cxnId="{707D4251-0AF9-4EEC-A4EF-508DB86D2EF8}">
      <dgm:prSet/>
      <dgm:spPr/>
      <dgm:t>
        <a:bodyPr/>
        <a:lstStyle/>
        <a:p>
          <a:endParaRPr lang="en-US">
            <a:solidFill>
              <a:schemeClr val="tx1"/>
            </a:solidFill>
          </a:endParaRPr>
        </a:p>
      </dgm:t>
    </dgm:pt>
    <dgm:pt modelId="{9F57AE5D-F153-4CF3-9D81-95DE6B30E35A}" type="sibTrans" cxnId="{707D4251-0AF9-4EEC-A4EF-508DB86D2EF8}">
      <dgm:prSet/>
      <dgm:spPr/>
      <dgm:t>
        <a:bodyPr/>
        <a:lstStyle/>
        <a:p>
          <a:endParaRPr lang="en-US">
            <a:solidFill>
              <a:schemeClr val="tx1"/>
            </a:solidFill>
          </a:endParaRPr>
        </a:p>
      </dgm:t>
    </dgm:pt>
    <dgm:pt modelId="{81B99911-73E2-4ABC-939F-99B5C31152B2}">
      <dgm:prSet phldrT="[Text]" phldr="0"/>
      <dgm:spPr/>
      <dgm:t>
        <a:bodyPr/>
        <a:lstStyle/>
        <a:p>
          <a:pPr rtl="0"/>
          <a:r>
            <a:rPr lang="en-US" dirty="0">
              <a:solidFill>
                <a:schemeClr val="tx1"/>
              </a:solidFill>
              <a:latin typeface="Calibri"/>
            </a:rPr>
            <a:t>Over </a:t>
          </a:r>
          <a:r>
            <a:rPr lang="en-US" strike="dblStrike" baseline="0" dirty="0">
              <a:solidFill>
                <a:schemeClr val="tx1"/>
              </a:solidFill>
              <a:latin typeface="Calibri"/>
            </a:rPr>
            <a:t>N</a:t>
          </a:r>
          <a:r>
            <a:rPr lang="en-US" dirty="0">
              <a:solidFill>
                <a:schemeClr val="tx1"/>
              </a:solidFill>
              <a:latin typeface="Calibri"/>
            </a:rPr>
            <a:t>13.12 Trillion Under Management</a:t>
          </a:r>
          <a:endParaRPr lang="en-US" dirty="0">
            <a:solidFill>
              <a:schemeClr val="tx1"/>
            </a:solidFill>
          </a:endParaRPr>
        </a:p>
      </dgm:t>
    </dgm:pt>
    <dgm:pt modelId="{341C2A16-F7F9-4A7E-ABE4-15A7F9C805B2}" type="parTrans" cxnId="{34669CFB-8D78-4AA3-9BA9-2005D461149A}">
      <dgm:prSet/>
      <dgm:spPr/>
      <dgm:t>
        <a:bodyPr/>
        <a:lstStyle/>
        <a:p>
          <a:endParaRPr lang="en-US">
            <a:solidFill>
              <a:schemeClr val="tx1"/>
            </a:solidFill>
          </a:endParaRPr>
        </a:p>
      </dgm:t>
    </dgm:pt>
    <dgm:pt modelId="{6AAFEB7B-534A-4B3A-9F8F-DD5F4AF44A73}" type="sibTrans" cxnId="{34669CFB-8D78-4AA3-9BA9-2005D461149A}">
      <dgm:prSet/>
      <dgm:spPr/>
      <dgm:t>
        <a:bodyPr/>
        <a:lstStyle/>
        <a:p>
          <a:endParaRPr lang="en-US">
            <a:solidFill>
              <a:schemeClr val="tx1"/>
            </a:solidFill>
          </a:endParaRPr>
        </a:p>
      </dgm:t>
    </dgm:pt>
    <dgm:pt modelId="{8B82013E-1D8D-4651-87D4-57EB2F86B367}">
      <dgm:prSet phldrT="[Text]" phldr="0"/>
      <dgm:spPr/>
      <dgm:t>
        <a:bodyPr/>
        <a:lstStyle/>
        <a:p>
          <a:pPr rtl="0"/>
          <a:r>
            <a:rPr lang="en-US" dirty="0">
              <a:solidFill>
                <a:schemeClr val="tx1"/>
              </a:solidFill>
              <a:latin typeface="Calibri"/>
            </a:rPr>
            <a:t>FMBN has raised about N344.17 Billion since 1992 as at October 2019.</a:t>
          </a:r>
        </a:p>
        <a:p>
          <a:pPr rtl="0"/>
          <a:r>
            <a:rPr lang="en-US" dirty="0">
              <a:solidFill>
                <a:schemeClr val="tx1"/>
              </a:solidFill>
            </a:rPr>
            <a:t>The Pension Industry as at July 2021 closed with total assets valued at N12.78 Trillion</a:t>
          </a:r>
        </a:p>
      </dgm:t>
    </dgm:pt>
    <dgm:pt modelId="{9684F8CB-6BEC-4E93-A6B3-9A16A7A0EDA3}" type="parTrans" cxnId="{F058601A-B549-4099-924D-E3B59987B63D}">
      <dgm:prSet/>
      <dgm:spPr/>
      <dgm:t>
        <a:bodyPr/>
        <a:lstStyle/>
        <a:p>
          <a:endParaRPr lang="en-US">
            <a:solidFill>
              <a:schemeClr val="tx1"/>
            </a:solidFill>
          </a:endParaRPr>
        </a:p>
      </dgm:t>
    </dgm:pt>
    <dgm:pt modelId="{CDD57F87-14E3-44AF-8222-5DE6FB852884}" type="sibTrans" cxnId="{F058601A-B549-4099-924D-E3B59987B63D}">
      <dgm:prSet/>
      <dgm:spPr/>
      <dgm:t>
        <a:bodyPr/>
        <a:lstStyle/>
        <a:p>
          <a:endParaRPr lang="en-US">
            <a:solidFill>
              <a:schemeClr val="tx1"/>
            </a:solidFill>
          </a:endParaRPr>
        </a:p>
      </dgm:t>
    </dgm:pt>
    <dgm:pt modelId="{A0EAA408-25FC-4F4B-A6BC-78CD0DDC54B6}" type="pres">
      <dgm:prSet presAssocID="{C12694AA-185A-4EA8-8029-96737FC0E633}" presName="theList" presStyleCnt="0">
        <dgm:presLayoutVars>
          <dgm:dir/>
          <dgm:animLvl val="lvl"/>
          <dgm:resizeHandles val="exact"/>
        </dgm:presLayoutVars>
      </dgm:prSet>
      <dgm:spPr/>
    </dgm:pt>
    <dgm:pt modelId="{886915ED-367B-43E6-BD87-9A3C45D86669}" type="pres">
      <dgm:prSet presAssocID="{E76090E0-56B2-49F6-A2BC-A07EEC3D43BD}" presName="compNode" presStyleCnt="0"/>
      <dgm:spPr/>
    </dgm:pt>
    <dgm:pt modelId="{6B7D6256-C99A-4019-A413-B6A8DA233486}" type="pres">
      <dgm:prSet presAssocID="{E76090E0-56B2-49F6-A2BC-A07EEC3D43BD}" presName="aNode" presStyleLbl="bgShp" presStyleIdx="0" presStyleCnt="3"/>
      <dgm:spPr/>
    </dgm:pt>
    <dgm:pt modelId="{94C10894-A732-472C-9933-0FBFCE563B92}" type="pres">
      <dgm:prSet presAssocID="{E76090E0-56B2-49F6-A2BC-A07EEC3D43BD}" presName="textNode" presStyleLbl="bgShp" presStyleIdx="0" presStyleCnt="3"/>
      <dgm:spPr/>
    </dgm:pt>
    <dgm:pt modelId="{CE2D31F2-EB9C-437B-8A4D-FFA87595AEDE}" type="pres">
      <dgm:prSet presAssocID="{E76090E0-56B2-49F6-A2BC-A07EEC3D43BD}" presName="compChildNode" presStyleCnt="0"/>
      <dgm:spPr/>
    </dgm:pt>
    <dgm:pt modelId="{BF821CC4-ECFE-4CF1-A1F8-767787924E36}" type="pres">
      <dgm:prSet presAssocID="{E76090E0-56B2-49F6-A2BC-A07EEC3D43BD}" presName="theInnerList" presStyleCnt="0"/>
      <dgm:spPr/>
    </dgm:pt>
    <dgm:pt modelId="{8D90030F-0DFF-4681-89AC-9F5686FF99A5}" type="pres">
      <dgm:prSet presAssocID="{D9A46AD0-E598-4B3F-A5F9-747C00DA5B1B}" presName="childNode" presStyleLbl="node1" presStyleIdx="0" presStyleCnt="3">
        <dgm:presLayoutVars>
          <dgm:bulletEnabled val="1"/>
        </dgm:presLayoutVars>
      </dgm:prSet>
      <dgm:spPr/>
    </dgm:pt>
    <dgm:pt modelId="{ECEB4E32-BB12-4F67-82C3-9C3DCD2336D7}" type="pres">
      <dgm:prSet presAssocID="{E76090E0-56B2-49F6-A2BC-A07EEC3D43BD}" presName="aSpace" presStyleCnt="0"/>
      <dgm:spPr/>
    </dgm:pt>
    <dgm:pt modelId="{25381188-D64D-4B34-9530-EC0A24FAC7AB}" type="pres">
      <dgm:prSet presAssocID="{91C40504-6E05-4CBF-B3B0-EDEE41A32D0E}" presName="compNode" presStyleCnt="0"/>
      <dgm:spPr/>
    </dgm:pt>
    <dgm:pt modelId="{A9481EC4-240F-4502-BE6E-A1AF3BA03DAC}" type="pres">
      <dgm:prSet presAssocID="{91C40504-6E05-4CBF-B3B0-EDEE41A32D0E}" presName="aNode" presStyleLbl="bgShp" presStyleIdx="1" presStyleCnt="3"/>
      <dgm:spPr/>
    </dgm:pt>
    <dgm:pt modelId="{F8CA7C36-7012-42E5-AFC5-A5E42A3A51FE}" type="pres">
      <dgm:prSet presAssocID="{91C40504-6E05-4CBF-B3B0-EDEE41A32D0E}" presName="textNode" presStyleLbl="bgShp" presStyleIdx="1" presStyleCnt="3"/>
      <dgm:spPr/>
    </dgm:pt>
    <dgm:pt modelId="{529D36F2-92CC-4CF2-B274-329A242D6A57}" type="pres">
      <dgm:prSet presAssocID="{91C40504-6E05-4CBF-B3B0-EDEE41A32D0E}" presName="compChildNode" presStyleCnt="0"/>
      <dgm:spPr/>
    </dgm:pt>
    <dgm:pt modelId="{85D9C816-A749-4E46-A2EE-F0BF23A75629}" type="pres">
      <dgm:prSet presAssocID="{91C40504-6E05-4CBF-B3B0-EDEE41A32D0E}" presName="theInnerList" presStyleCnt="0"/>
      <dgm:spPr/>
    </dgm:pt>
    <dgm:pt modelId="{4B7D311E-D53D-4E24-9E06-815BCF699D81}" type="pres">
      <dgm:prSet presAssocID="{B910C905-B266-4277-A4FE-6ABA9A38C657}" presName="childNode" presStyleLbl="node1" presStyleIdx="1" presStyleCnt="3">
        <dgm:presLayoutVars>
          <dgm:bulletEnabled val="1"/>
        </dgm:presLayoutVars>
      </dgm:prSet>
      <dgm:spPr/>
    </dgm:pt>
    <dgm:pt modelId="{86574C5B-D422-4D50-9ABA-647966472D01}" type="pres">
      <dgm:prSet presAssocID="{91C40504-6E05-4CBF-B3B0-EDEE41A32D0E}" presName="aSpace" presStyleCnt="0"/>
      <dgm:spPr/>
    </dgm:pt>
    <dgm:pt modelId="{74142B3F-5372-46A0-B886-03D4E4DEBC5B}" type="pres">
      <dgm:prSet presAssocID="{81B99911-73E2-4ABC-939F-99B5C31152B2}" presName="compNode" presStyleCnt="0"/>
      <dgm:spPr/>
    </dgm:pt>
    <dgm:pt modelId="{D5BAE478-8E7D-4F3E-8CD5-21281892CF77}" type="pres">
      <dgm:prSet presAssocID="{81B99911-73E2-4ABC-939F-99B5C31152B2}" presName="aNode" presStyleLbl="bgShp" presStyleIdx="2" presStyleCnt="3"/>
      <dgm:spPr/>
    </dgm:pt>
    <dgm:pt modelId="{E91F8402-FCFC-4D08-B7EA-835B5DB66995}" type="pres">
      <dgm:prSet presAssocID="{81B99911-73E2-4ABC-939F-99B5C31152B2}" presName="textNode" presStyleLbl="bgShp" presStyleIdx="2" presStyleCnt="3"/>
      <dgm:spPr/>
    </dgm:pt>
    <dgm:pt modelId="{4594BF1B-6514-4659-A9E0-CE183B752394}" type="pres">
      <dgm:prSet presAssocID="{81B99911-73E2-4ABC-939F-99B5C31152B2}" presName="compChildNode" presStyleCnt="0"/>
      <dgm:spPr/>
    </dgm:pt>
    <dgm:pt modelId="{C5700FB7-86B3-42A7-B05F-2C81CAAFF848}" type="pres">
      <dgm:prSet presAssocID="{81B99911-73E2-4ABC-939F-99B5C31152B2}" presName="theInnerList" presStyleCnt="0"/>
      <dgm:spPr/>
    </dgm:pt>
    <dgm:pt modelId="{F239BA0C-461F-4B85-9907-889E1D6E8E56}" type="pres">
      <dgm:prSet presAssocID="{8B82013E-1D8D-4651-87D4-57EB2F86B367}" presName="childNode" presStyleLbl="node1" presStyleIdx="2" presStyleCnt="3">
        <dgm:presLayoutVars>
          <dgm:bulletEnabled val="1"/>
        </dgm:presLayoutVars>
      </dgm:prSet>
      <dgm:spPr/>
    </dgm:pt>
  </dgm:ptLst>
  <dgm:cxnLst>
    <dgm:cxn modelId="{58D73006-1719-4F10-B669-D385613A228C}" type="presOf" srcId="{91C40504-6E05-4CBF-B3B0-EDEE41A32D0E}" destId="{A9481EC4-240F-4502-BE6E-A1AF3BA03DAC}" srcOrd="0" destOrd="0" presId="urn:microsoft.com/office/officeart/2005/8/layout/lProcess2"/>
    <dgm:cxn modelId="{F058601A-B549-4099-924D-E3B59987B63D}" srcId="{81B99911-73E2-4ABC-939F-99B5C31152B2}" destId="{8B82013E-1D8D-4651-87D4-57EB2F86B367}" srcOrd="0" destOrd="0" parTransId="{9684F8CB-6BEC-4E93-A6B3-9A16A7A0EDA3}" sibTransId="{CDD57F87-14E3-44AF-8222-5DE6FB852884}"/>
    <dgm:cxn modelId="{991AED20-FA8F-4566-8383-931B3CDA35F8}" type="presOf" srcId="{E76090E0-56B2-49F6-A2BC-A07EEC3D43BD}" destId="{94C10894-A732-472C-9933-0FBFCE563B92}" srcOrd="1" destOrd="0" presId="urn:microsoft.com/office/officeart/2005/8/layout/lProcess2"/>
    <dgm:cxn modelId="{DDB52029-0BB4-4BDD-8FCC-34D95673112A}" type="presOf" srcId="{81B99911-73E2-4ABC-939F-99B5C31152B2}" destId="{D5BAE478-8E7D-4F3E-8CD5-21281892CF77}" srcOrd="0" destOrd="0" presId="urn:microsoft.com/office/officeart/2005/8/layout/lProcess2"/>
    <dgm:cxn modelId="{D77AAF2D-5DBF-4ECD-BFB0-83C68781E355}" type="presOf" srcId="{B910C905-B266-4277-A4FE-6ABA9A38C657}" destId="{4B7D311E-D53D-4E24-9E06-815BCF699D81}" srcOrd="0" destOrd="0" presId="urn:microsoft.com/office/officeart/2005/8/layout/lProcess2"/>
    <dgm:cxn modelId="{D8F8A636-EFBA-45DE-9274-3DEE83C1243D}" srcId="{C12694AA-185A-4EA8-8029-96737FC0E633}" destId="{E76090E0-56B2-49F6-A2BC-A07EEC3D43BD}" srcOrd="0" destOrd="0" parTransId="{170FF2F6-4BD3-401E-804C-F46E3F031F0F}" sibTransId="{1F1A1AB8-B62F-475D-A14C-4A8F39D75B74}"/>
    <dgm:cxn modelId="{207F5839-F3B7-437A-AB62-CF31F69A01E3}" type="presOf" srcId="{81B99911-73E2-4ABC-939F-99B5C31152B2}" destId="{E91F8402-FCFC-4D08-B7EA-835B5DB66995}" srcOrd="1" destOrd="0" presId="urn:microsoft.com/office/officeart/2005/8/layout/lProcess2"/>
    <dgm:cxn modelId="{A5BBB85D-170F-4E9A-8E70-1651497298F4}" srcId="{E76090E0-56B2-49F6-A2BC-A07EEC3D43BD}" destId="{D9A46AD0-E598-4B3F-A5F9-747C00DA5B1B}" srcOrd="0" destOrd="0" parTransId="{DD87D37A-9073-46A4-8B65-CDB85E7E5ECF}" sibTransId="{15660E7B-0964-49FB-8D98-EBB991A1E1FB}"/>
    <dgm:cxn modelId="{F69CBC6C-FA94-4A86-9E18-44F9636648BC}" type="presOf" srcId="{D9A46AD0-E598-4B3F-A5F9-747C00DA5B1B}" destId="{8D90030F-0DFF-4681-89AC-9F5686FF99A5}" srcOrd="0" destOrd="0" presId="urn:microsoft.com/office/officeart/2005/8/layout/lProcess2"/>
    <dgm:cxn modelId="{707D4251-0AF9-4EEC-A4EF-508DB86D2EF8}" srcId="{91C40504-6E05-4CBF-B3B0-EDEE41A32D0E}" destId="{B910C905-B266-4277-A4FE-6ABA9A38C657}" srcOrd="0" destOrd="0" parTransId="{59E15769-2F3F-4442-84A6-72CC301214CD}" sibTransId="{9F57AE5D-F153-4CF3-9D81-95DE6B30E35A}"/>
    <dgm:cxn modelId="{7EF7C152-D7E5-4E40-A951-5178100F88AE}" srcId="{C12694AA-185A-4EA8-8029-96737FC0E633}" destId="{91C40504-6E05-4CBF-B3B0-EDEE41A32D0E}" srcOrd="1" destOrd="0" parTransId="{49413A65-D574-4B2B-AB0C-9A9ED338E83F}" sibTransId="{6AABDB73-5255-417C-8C5C-E3708BC42E52}"/>
    <dgm:cxn modelId="{57322B9F-F1EE-46DF-BA00-9AFA886E12C8}" type="presOf" srcId="{E76090E0-56B2-49F6-A2BC-A07EEC3D43BD}" destId="{6B7D6256-C99A-4019-A413-B6A8DA233486}" srcOrd="0" destOrd="0" presId="urn:microsoft.com/office/officeart/2005/8/layout/lProcess2"/>
    <dgm:cxn modelId="{7F4547B4-0649-418C-B24B-8317C9B72490}" type="presOf" srcId="{8B82013E-1D8D-4651-87D4-57EB2F86B367}" destId="{F239BA0C-461F-4B85-9907-889E1D6E8E56}" srcOrd="0" destOrd="0" presId="urn:microsoft.com/office/officeart/2005/8/layout/lProcess2"/>
    <dgm:cxn modelId="{47DC6BC2-76C9-470E-AB10-2B6B142BBD0E}" type="presOf" srcId="{C12694AA-185A-4EA8-8029-96737FC0E633}" destId="{A0EAA408-25FC-4F4B-A6BC-78CD0DDC54B6}" srcOrd="0" destOrd="0" presId="urn:microsoft.com/office/officeart/2005/8/layout/lProcess2"/>
    <dgm:cxn modelId="{34669CFB-8D78-4AA3-9BA9-2005D461149A}" srcId="{C12694AA-185A-4EA8-8029-96737FC0E633}" destId="{81B99911-73E2-4ABC-939F-99B5C31152B2}" srcOrd="2" destOrd="0" parTransId="{341C2A16-F7F9-4A7E-ABE4-15A7F9C805B2}" sibTransId="{6AAFEB7B-534A-4B3A-9F8F-DD5F4AF44A73}"/>
    <dgm:cxn modelId="{92E40EFD-CB3F-4721-A140-B08C3D4A38FC}" type="presOf" srcId="{91C40504-6E05-4CBF-B3B0-EDEE41A32D0E}" destId="{F8CA7C36-7012-42E5-AFC5-A5E42A3A51FE}" srcOrd="1" destOrd="0" presId="urn:microsoft.com/office/officeart/2005/8/layout/lProcess2"/>
    <dgm:cxn modelId="{C364862A-10BB-424F-A361-AB468F6BE2F4}" type="presParOf" srcId="{A0EAA408-25FC-4F4B-A6BC-78CD0DDC54B6}" destId="{886915ED-367B-43E6-BD87-9A3C45D86669}" srcOrd="0" destOrd="0" presId="urn:microsoft.com/office/officeart/2005/8/layout/lProcess2"/>
    <dgm:cxn modelId="{0C7CB28F-BDC6-4C09-BFCE-E23C6D4C8A4A}" type="presParOf" srcId="{886915ED-367B-43E6-BD87-9A3C45D86669}" destId="{6B7D6256-C99A-4019-A413-B6A8DA233486}" srcOrd="0" destOrd="0" presId="urn:microsoft.com/office/officeart/2005/8/layout/lProcess2"/>
    <dgm:cxn modelId="{F175409F-8142-4BE2-AFD3-5D9A0436F23B}" type="presParOf" srcId="{886915ED-367B-43E6-BD87-9A3C45D86669}" destId="{94C10894-A732-472C-9933-0FBFCE563B92}" srcOrd="1" destOrd="0" presId="urn:microsoft.com/office/officeart/2005/8/layout/lProcess2"/>
    <dgm:cxn modelId="{A414A5A9-D044-4766-B392-2666D141FB8C}" type="presParOf" srcId="{886915ED-367B-43E6-BD87-9A3C45D86669}" destId="{CE2D31F2-EB9C-437B-8A4D-FFA87595AEDE}" srcOrd="2" destOrd="0" presId="urn:microsoft.com/office/officeart/2005/8/layout/lProcess2"/>
    <dgm:cxn modelId="{5CC208B8-C616-449C-9A82-B5C33DC0DCED}" type="presParOf" srcId="{CE2D31F2-EB9C-437B-8A4D-FFA87595AEDE}" destId="{BF821CC4-ECFE-4CF1-A1F8-767787924E36}" srcOrd="0" destOrd="0" presId="urn:microsoft.com/office/officeart/2005/8/layout/lProcess2"/>
    <dgm:cxn modelId="{53C9C748-5C19-4E10-8CE5-705D0EB7BA59}" type="presParOf" srcId="{BF821CC4-ECFE-4CF1-A1F8-767787924E36}" destId="{8D90030F-0DFF-4681-89AC-9F5686FF99A5}" srcOrd="0" destOrd="0" presId="urn:microsoft.com/office/officeart/2005/8/layout/lProcess2"/>
    <dgm:cxn modelId="{8ADF8A41-F8E9-42CA-BD65-DFAA84E3CE24}" type="presParOf" srcId="{A0EAA408-25FC-4F4B-A6BC-78CD0DDC54B6}" destId="{ECEB4E32-BB12-4F67-82C3-9C3DCD2336D7}" srcOrd="1" destOrd="0" presId="urn:microsoft.com/office/officeart/2005/8/layout/lProcess2"/>
    <dgm:cxn modelId="{AB240D8F-CECE-4E56-AC20-3C821704719B}" type="presParOf" srcId="{A0EAA408-25FC-4F4B-A6BC-78CD0DDC54B6}" destId="{25381188-D64D-4B34-9530-EC0A24FAC7AB}" srcOrd="2" destOrd="0" presId="urn:microsoft.com/office/officeart/2005/8/layout/lProcess2"/>
    <dgm:cxn modelId="{ECAB5FAB-E52F-4028-AD19-2E75159B40C3}" type="presParOf" srcId="{25381188-D64D-4B34-9530-EC0A24FAC7AB}" destId="{A9481EC4-240F-4502-BE6E-A1AF3BA03DAC}" srcOrd="0" destOrd="0" presId="urn:microsoft.com/office/officeart/2005/8/layout/lProcess2"/>
    <dgm:cxn modelId="{8D01837E-800F-4031-84EC-BED36E62354D}" type="presParOf" srcId="{25381188-D64D-4B34-9530-EC0A24FAC7AB}" destId="{F8CA7C36-7012-42E5-AFC5-A5E42A3A51FE}" srcOrd="1" destOrd="0" presId="urn:microsoft.com/office/officeart/2005/8/layout/lProcess2"/>
    <dgm:cxn modelId="{F1B99157-D1E3-4E94-9D54-7312C8B49052}" type="presParOf" srcId="{25381188-D64D-4B34-9530-EC0A24FAC7AB}" destId="{529D36F2-92CC-4CF2-B274-329A242D6A57}" srcOrd="2" destOrd="0" presId="urn:microsoft.com/office/officeart/2005/8/layout/lProcess2"/>
    <dgm:cxn modelId="{B44245DD-81EE-4EFF-B873-50B4198DD435}" type="presParOf" srcId="{529D36F2-92CC-4CF2-B274-329A242D6A57}" destId="{85D9C816-A749-4E46-A2EE-F0BF23A75629}" srcOrd="0" destOrd="0" presId="urn:microsoft.com/office/officeart/2005/8/layout/lProcess2"/>
    <dgm:cxn modelId="{3DFC32BB-FE6B-4413-946C-9CD847D685DA}" type="presParOf" srcId="{85D9C816-A749-4E46-A2EE-F0BF23A75629}" destId="{4B7D311E-D53D-4E24-9E06-815BCF699D81}" srcOrd="0" destOrd="0" presId="urn:microsoft.com/office/officeart/2005/8/layout/lProcess2"/>
    <dgm:cxn modelId="{18A91056-5F70-4C4D-BC64-2C835C346E35}" type="presParOf" srcId="{A0EAA408-25FC-4F4B-A6BC-78CD0DDC54B6}" destId="{86574C5B-D422-4D50-9ABA-647966472D01}" srcOrd="3" destOrd="0" presId="urn:microsoft.com/office/officeart/2005/8/layout/lProcess2"/>
    <dgm:cxn modelId="{9B81F6FE-37AF-42DC-9596-2DB16C0A4829}" type="presParOf" srcId="{A0EAA408-25FC-4F4B-A6BC-78CD0DDC54B6}" destId="{74142B3F-5372-46A0-B886-03D4E4DEBC5B}" srcOrd="4" destOrd="0" presId="urn:microsoft.com/office/officeart/2005/8/layout/lProcess2"/>
    <dgm:cxn modelId="{C2E0F570-EC86-4403-B507-1137D738BFC2}" type="presParOf" srcId="{74142B3F-5372-46A0-B886-03D4E4DEBC5B}" destId="{D5BAE478-8E7D-4F3E-8CD5-21281892CF77}" srcOrd="0" destOrd="0" presId="urn:microsoft.com/office/officeart/2005/8/layout/lProcess2"/>
    <dgm:cxn modelId="{FEBC0A84-23CE-46AC-99F8-D1D4B16AD50E}" type="presParOf" srcId="{74142B3F-5372-46A0-B886-03D4E4DEBC5B}" destId="{E91F8402-FCFC-4D08-B7EA-835B5DB66995}" srcOrd="1" destOrd="0" presId="urn:microsoft.com/office/officeart/2005/8/layout/lProcess2"/>
    <dgm:cxn modelId="{E356ABB9-321B-4C31-862F-5A76C11440AB}" type="presParOf" srcId="{74142B3F-5372-46A0-B886-03D4E4DEBC5B}" destId="{4594BF1B-6514-4659-A9E0-CE183B752394}" srcOrd="2" destOrd="0" presId="urn:microsoft.com/office/officeart/2005/8/layout/lProcess2"/>
    <dgm:cxn modelId="{E0DE32C2-F765-42C9-B28A-BC8AC9E264CF}" type="presParOf" srcId="{4594BF1B-6514-4659-A9E0-CE183B752394}" destId="{C5700FB7-86B3-42A7-B05F-2C81CAAFF848}" srcOrd="0" destOrd="0" presId="urn:microsoft.com/office/officeart/2005/8/layout/lProcess2"/>
    <dgm:cxn modelId="{9B5E84F6-763E-4CC7-8A67-8FD861DF9277}" type="presParOf" srcId="{C5700FB7-86B3-42A7-B05F-2C81CAAFF848}" destId="{F239BA0C-461F-4B85-9907-889E1D6E8E56}" srcOrd="0" destOrd="0" presId="urn:microsoft.com/office/officeart/2005/8/layout/lProcess2"/>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856318-1C55-4B1C-BFC1-64FA0B9C7939}">
      <dsp:nvSpPr>
        <dsp:cNvPr id="0" name=""/>
        <dsp:cNvSpPr/>
      </dsp:nvSpPr>
      <dsp:spPr>
        <a:xfrm>
          <a:off x="907885" y="1463"/>
          <a:ext cx="3346544" cy="2007926"/>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182880" tIns="182880" rIns="182880" bIns="182880" numCol="1" spcCol="1270" anchor="ctr" anchorCtr="0">
          <a:noAutofit/>
          <a:sp3d extrusionH="28000" prstMaterial="matte"/>
        </a:bodyPr>
        <a:lstStyle/>
        <a:p>
          <a:pPr marL="0" lvl="0" indent="0" algn="ctr" defTabSz="2133600" rtl="0">
            <a:lnSpc>
              <a:spcPct val="90000"/>
            </a:lnSpc>
            <a:spcBef>
              <a:spcPct val="0"/>
            </a:spcBef>
            <a:spcAft>
              <a:spcPct val="35000"/>
            </a:spcAft>
            <a:buNone/>
          </a:pPr>
          <a:r>
            <a:rPr lang="en-US" sz="4800" kern="1200" dirty="0">
              <a:solidFill>
                <a:schemeClr val="tx1"/>
              </a:solidFill>
              <a:latin typeface="Arial"/>
            </a:rPr>
            <a:t>Indonesia 84%</a:t>
          </a:r>
          <a:endParaRPr lang="en-US" sz="4800" kern="1200" dirty="0">
            <a:solidFill>
              <a:schemeClr val="tx1"/>
            </a:solidFill>
          </a:endParaRPr>
        </a:p>
      </dsp:txBody>
      <dsp:txXfrm>
        <a:off x="907885" y="1463"/>
        <a:ext cx="3346544" cy="2007926"/>
      </dsp:txXfrm>
    </dsp:sp>
    <dsp:sp modelId="{6697E284-406A-4DF8-8C98-4EDA5E2346D1}">
      <dsp:nvSpPr>
        <dsp:cNvPr id="0" name=""/>
        <dsp:cNvSpPr/>
      </dsp:nvSpPr>
      <dsp:spPr>
        <a:xfrm>
          <a:off x="4589084" y="1463"/>
          <a:ext cx="3346544" cy="2007926"/>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182880" tIns="182880" rIns="182880" bIns="182880" numCol="1" spcCol="1270" anchor="ctr" anchorCtr="0">
          <a:noAutofit/>
          <a:sp3d extrusionH="28000" prstMaterial="matte"/>
        </a:bodyPr>
        <a:lstStyle/>
        <a:p>
          <a:pPr marL="0" lvl="0" indent="0" algn="ctr" defTabSz="2133600" rtl="0">
            <a:lnSpc>
              <a:spcPct val="90000"/>
            </a:lnSpc>
            <a:spcBef>
              <a:spcPct val="0"/>
            </a:spcBef>
            <a:spcAft>
              <a:spcPct val="35000"/>
            </a:spcAft>
            <a:buNone/>
          </a:pPr>
          <a:r>
            <a:rPr lang="en-US" sz="4800" kern="1200">
              <a:solidFill>
                <a:schemeClr val="tx1"/>
              </a:solidFill>
              <a:latin typeface="Arial"/>
            </a:rPr>
            <a:t>Kenya 73%</a:t>
          </a:r>
          <a:endParaRPr lang="en-US" sz="4800" kern="1200" dirty="0">
            <a:solidFill>
              <a:schemeClr val="tx1"/>
            </a:solidFill>
          </a:endParaRPr>
        </a:p>
      </dsp:txBody>
      <dsp:txXfrm>
        <a:off x="4589084" y="1463"/>
        <a:ext cx="3346544" cy="2007926"/>
      </dsp:txXfrm>
    </dsp:sp>
    <dsp:sp modelId="{4C11B8BC-8AA4-460F-B317-6BD49CAE01CE}">
      <dsp:nvSpPr>
        <dsp:cNvPr id="0" name=""/>
        <dsp:cNvSpPr/>
      </dsp:nvSpPr>
      <dsp:spPr>
        <a:xfrm>
          <a:off x="907885" y="2344044"/>
          <a:ext cx="3346544" cy="2007926"/>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182880" tIns="182880" rIns="182880" bIns="182880" numCol="1" spcCol="1270" anchor="ctr" anchorCtr="0">
          <a:noAutofit/>
          <a:sp3d extrusionH="28000" prstMaterial="matte"/>
        </a:bodyPr>
        <a:lstStyle/>
        <a:p>
          <a:pPr marL="0" lvl="0" indent="0" algn="ctr" defTabSz="2133600" rtl="0">
            <a:lnSpc>
              <a:spcPct val="90000"/>
            </a:lnSpc>
            <a:spcBef>
              <a:spcPct val="0"/>
            </a:spcBef>
            <a:spcAft>
              <a:spcPct val="35000"/>
            </a:spcAft>
            <a:buNone/>
          </a:pPr>
          <a:r>
            <a:rPr lang="en-US" sz="4800" kern="1200">
              <a:solidFill>
                <a:schemeClr val="tx1"/>
              </a:solidFill>
              <a:latin typeface="Arial"/>
            </a:rPr>
            <a:t>South Africa 56%</a:t>
          </a:r>
          <a:endParaRPr lang="en-US" sz="4800" kern="1200" dirty="0">
            <a:solidFill>
              <a:schemeClr val="tx1"/>
            </a:solidFill>
          </a:endParaRPr>
        </a:p>
      </dsp:txBody>
      <dsp:txXfrm>
        <a:off x="907885" y="2344044"/>
        <a:ext cx="3346544" cy="2007926"/>
      </dsp:txXfrm>
    </dsp:sp>
    <dsp:sp modelId="{48FFBC74-A47B-4E16-8830-260323B562B7}">
      <dsp:nvSpPr>
        <dsp:cNvPr id="0" name=""/>
        <dsp:cNvSpPr/>
      </dsp:nvSpPr>
      <dsp:spPr>
        <a:xfrm>
          <a:off x="4589084" y="2344044"/>
          <a:ext cx="3346544" cy="2007926"/>
        </a:xfrm>
        <a:prstGeom prst="rect">
          <a:avLst/>
        </a:prstGeom>
        <a:solidFill>
          <a:schemeClr val="accent1">
            <a:hueOff val="0"/>
            <a:satOff val="0"/>
            <a:lumOff val="0"/>
            <a:alphaOff val="0"/>
          </a:schemeClr>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182880" tIns="182880" rIns="182880" bIns="182880" numCol="1" spcCol="1270" anchor="ctr" anchorCtr="0">
          <a:noAutofit/>
          <a:sp3d extrusionH="28000" prstMaterial="matte"/>
        </a:bodyPr>
        <a:lstStyle/>
        <a:p>
          <a:pPr marL="0" lvl="0" indent="0" algn="ctr" defTabSz="2133600">
            <a:lnSpc>
              <a:spcPct val="90000"/>
            </a:lnSpc>
            <a:spcBef>
              <a:spcPct val="0"/>
            </a:spcBef>
            <a:spcAft>
              <a:spcPct val="35000"/>
            </a:spcAft>
            <a:buNone/>
          </a:pPr>
          <a:r>
            <a:rPr lang="en-US" sz="4800" kern="1200">
              <a:solidFill>
                <a:schemeClr val="tx1"/>
              </a:solidFill>
            </a:rPr>
            <a:t>Nigeria 25%</a:t>
          </a:r>
          <a:endParaRPr lang="en-US" sz="4800" kern="1200" dirty="0">
            <a:solidFill>
              <a:schemeClr val="tx1"/>
            </a:solidFill>
          </a:endParaRPr>
        </a:p>
      </dsp:txBody>
      <dsp:txXfrm>
        <a:off x="4589084" y="2344044"/>
        <a:ext cx="3346544" cy="20079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856318-1C55-4B1C-BFC1-64FA0B9C7939}">
      <dsp:nvSpPr>
        <dsp:cNvPr id="0" name=""/>
        <dsp:cNvSpPr/>
      </dsp:nvSpPr>
      <dsp:spPr>
        <a:xfrm>
          <a:off x="0" y="412054"/>
          <a:ext cx="2759104" cy="1655463"/>
        </a:xfrm>
        <a:prstGeom prst="rect">
          <a:avLst/>
        </a:prstGeom>
        <a:solidFill>
          <a:schemeClr val="accent1">
            <a:shade val="80000"/>
            <a:hueOff val="0"/>
            <a:satOff val="0"/>
            <a:lumOff val="0"/>
            <a:alphaOff val="0"/>
          </a:schemeClr>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sp3d extrusionH="28000" prstMaterial="matte"/>
        </a:bodyPr>
        <a:lstStyle/>
        <a:p>
          <a:pPr marL="0" lvl="0" indent="0" algn="ctr" defTabSz="1555750" rtl="0">
            <a:lnSpc>
              <a:spcPct val="90000"/>
            </a:lnSpc>
            <a:spcBef>
              <a:spcPct val="0"/>
            </a:spcBef>
            <a:spcAft>
              <a:spcPct val="35000"/>
            </a:spcAft>
            <a:buNone/>
          </a:pPr>
          <a:r>
            <a:rPr lang="en-US" sz="3500" kern="1200" dirty="0">
              <a:solidFill>
                <a:schemeClr val="tx1"/>
              </a:solidFill>
              <a:latin typeface="Arial"/>
            </a:rPr>
            <a:t>United Kingdom 80%</a:t>
          </a:r>
          <a:endParaRPr lang="en-US" sz="3500" kern="1200" dirty="0">
            <a:solidFill>
              <a:schemeClr val="tx1"/>
            </a:solidFill>
          </a:endParaRPr>
        </a:p>
      </dsp:txBody>
      <dsp:txXfrm>
        <a:off x="0" y="412054"/>
        <a:ext cx="2759104" cy="1655463"/>
      </dsp:txXfrm>
    </dsp:sp>
    <dsp:sp modelId="{6697E284-406A-4DF8-8C98-4EDA5E2346D1}">
      <dsp:nvSpPr>
        <dsp:cNvPr id="0" name=""/>
        <dsp:cNvSpPr/>
      </dsp:nvSpPr>
      <dsp:spPr>
        <a:xfrm>
          <a:off x="3035015" y="412054"/>
          <a:ext cx="2759104" cy="1655463"/>
        </a:xfrm>
        <a:prstGeom prst="rect">
          <a:avLst/>
        </a:prstGeom>
        <a:solidFill>
          <a:schemeClr val="accent1">
            <a:shade val="80000"/>
            <a:hueOff val="3065"/>
            <a:satOff val="3230"/>
            <a:lumOff val="3510"/>
            <a:alphaOff val="0"/>
          </a:schemeClr>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sp3d extrusionH="28000" prstMaterial="matte"/>
        </a:bodyPr>
        <a:lstStyle/>
        <a:p>
          <a:pPr marL="0" lvl="0" indent="0" algn="ctr" defTabSz="1555750" rtl="0">
            <a:lnSpc>
              <a:spcPct val="90000"/>
            </a:lnSpc>
            <a:spcBef>
              <a:spcPct val="0"/>
            </a:spcBef>
            <a:spcAft>
              <a:spcPct val="35000"/>
            </a:spcAft>
            <a:buNone/>
          </a:pPr>
          <a:r>
            <a:rPr lang="en-US" sz="3500" kern="1200">
              <a:solidFill>
                <a:schemeClr val="tx1"/>
              </a:solidFill>
              <a:latin typeface="Arial"/>
            </a:rPr>
            <a:t>United States 77%</a:t>
          </a:r>
          <a:endParaRPr lang="en-US" sz="3500" kern="1200" dirty="0">
            <a:solidFill>
              <a:schemeClr val="tx1"/>
            </a:solidFill>
          </a:endParaRPr>
        </a:p>
      </dsp:txBody>
      <dsp:txXfrm>
        <a:off x="3035015" y="412054"/>
        <a:ext cx="2759104" cy="1655463"/>
      </dsp:txXfrm>
    </dsp:sp>
    <dsp:sp modelId="{4C11B8BC-8AA4-460F-B317-6BD49CAE01CE}">
      <dsp:nvSpPr>
        <dsp:cNvPr id="0" name=""/>
        <dsp:cNvSpPr/>
      </dsp:nvSpPr>
      <dsp:spPr>
        <a:xfrm>
          <a:off x="6070031" y="412054"/>
          <a:ext cx="2759104" cy="1655463"/>
        </a:xfrm>
        <a:prstGeom prst="rect">
          <a:avLst/>
        </a:prstGeom>
        <a:solidFill>
          <a:schemeClr val="accent1">
            <a:shade val="80000"/>
            <a:hueOff val="6129"/>
            <a:satOff val="6459"/>
            <a:lumOff val="7019"/>
            <a:alphaOff val="0"/>
          </a:schemeClr>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sp3d extrusionH="28000" prstMaterial="matte"/>
        </a:bodyPr>
        <a:lstStyle/>
        <a:p>
          <a:pPr marL="0" lvl="0" indent="0" algn="ctr" defTabSz="1555750" rtl="0">
            <a:lnSpc>
              <a:spcPct val="90000"/>
            </a:lnSpc>
            <a:spcBef>
              <a:spcPct val="0"/>
            </a:spcBef>
            <a:spcAft>
              <a:spcPct val="35000"/>
            </a:spcAft>
            <a:buNone/>
          </a:pPr>
          <a:r>
            <a:rPr lang="en-US" sz="3500" kern="1200">
              <a:solidFill>
                <a:schemeClr val="tx1"/>
              </a:solidFill>
              <a:latin typeface="Arial"/>
            </a:rPr>
            <a:t>South Africa 31%</a:t>
          </a:r>
          <a:endParaRPr lang="en-US" sz="3500" kern="1200" dirty="0">
            <a:solidFill>
              <a:schemeClr val="tx1"/>
            </a:solidFill>
          </a:endParaRPr>
        </a:p>
      </dsp:txBody>
      <dsp:txXfrm>
        <a:off x="6070031" y="412054"/>
        <a:ext cx="2759104" cy="1655463"/>
      </dsp:txXfrm>
    </dsp:sp>
    <dsp:sp modelId="{717BCDF7-66ED-4B97-9E2F-7E58F82B8ABA}">
      <dsp:nvSpPr>
        <dsp:cNvPr id="0" name=""/>
        <dsp:cNvSpPr/>
      </dsp:nvSpPr>
      <dsp:spPr>
        <a:xfrm>
          <a:off x="1517507" y="2343427"/>
          <a:ext cx="2759104" cy="1655463"/>
        </a:xfrm>
        <a:prstGeom prst="rect">
          <a:avLst/>
        </a:prstGeom>
        <a:solidFill>
          <a:schemeClr val="accent1">
            <a:shade val="80000"/>
            <a:hueOff val="9194"/>
            <a:satOff val="9689"/>
            <a:lumOff val="10529"/>
            <a:alphaOff val="0"/>
          </a:schemeClr>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sp3d extrusionH="28000" prstMaterial="matte"/>
        </a:bodyPr>
        <a:lstStyle/>
        <a:p>
          <a:pPr marL="0" lvl="0" indent="0" algn="ctr" defTabSz="1555750" rtl="0">
            <a:lnSpc>
              <a:spcPct val="90000"/>
            </a:lnSpc>
            <a:spcBef>
              <a:spcPct val="0"/>
            </a:spcBef>
            <a:spcAft>
              <a:spcPct val="35000"/>
            </a:spcAft>
            <a:buNone/>
          </a:pPr>
          <a:r>
            <a:rPr lang="en-US" sz="3500" kern="1200">
              <a:solidFill>
                <a:schemeClr val="tx1"/>
              </a:solidFill>
              <a:latin typeface="Arial"/>
              <a:cs typeface="Arial"/>
            </a:rPr>
            <a:t>Kenya 3.2%</a:t>
          </a:r>
          <a:endParaRPr lang="en-US" sz="3500" kern="1200" dirty="0">
            <a:solidFill>
              <a:schemeClr val="tx1"/>
            </a:solidFill>
            <a:latin typeface="Arial"/>
            <a:cs typeface="Arial"/>
          </a:endParaRPr>
        </a:p>
      </dsp:txBody>
      <dsp:txXfrm>
        <a:off x="1517507" y="2343427"/>
        <a:ext cx="2759104" cy="1655463"/>
      </dsp:txXfrm>
    </dsp:sp>
    <dsp:sp modelId="{3485D1A2-9C07-4EAF-B37C-219627033834}">
      <dsp:nvSpPr>
        <dsp:cNvPr id="0" name=""/>
        <dsp:cNvSpPr/>
      </dsp:nvSpPr>
      <dsp:spPr>
        <a:xfrm>
          <a:off x="4552523" y="2343427"/>
          <a:ext cx="2759104" cy="1655463"/>
        </a:xfrm>
        <a:prstGeom prst="rect">
          <a:avLst/>
        </a:prstGeom>
        <a:solidFill>
          <a:schemeClr val="accent1">
            <a:shade val="80000"/>
            <a:hueOff val="12259"/>
            <a:satOff val="12919"/>
            <a:lumOff val="14039"/>
            <a:alphaOff val="0"/>
          </a:schemeClr>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133350" tIns="133350" rIns="133350" bIns="133350" numCol="1" spcCol="1270" anchor="ctr" anchorCtr="0">
          <a:noAutofit/>
          <a:sp3d extrusionH="28000" prstMaterial="matte"/>
        </a:bodyPr>
        <a:lstStyle/>
        <a:p>
          <a:pPr marL="0" lvl="0" indent="0" algn="ctr" defTabSz="1555750" rtl="0">
            <a:lnSpc>
              <a:spcPct val="90000"/>
            </a:lnSpc>
            <a:spcBef>
              <a:spcPct val="0"/>
            </a:spcBef>
            <a:spcAft>
              <a:spcPct val="35000"/>
            </a:spcAft>
            <a:buNone/>
          </a:pPr>
          <a:r>
            <a:rPr lang="en-US" sz="3500" kern="1200">
              <a:solidFill>
                <a:schemeClr val="tx1"/>
              </a:solidFill>
            </a:rPr>
            <a:t>Nigeria 0.58%</a:t>
          </a:r>
          <a:endParaRPr lang="en-US" sz="3500" kern="1200" dirty="0">
            <a:solidFill>
              <a:schemeClr val="tx1"/>
            </a:solidFill>
            <a:latin typeface="Arial"/>
          </a:endParaRPr>
        </a:p>
      </dsp:txBody>
      <dsp:txXfrm>
        <a:off x="4552523" y="2343427"/>
        <a:ext cx="2759104" cy="165546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E067A0-8F40-41A4-ABD9-E603AC69E31B}">
      <dsp:nvSpPr>
        <dsp:cNvPr id="0" name=""/>
        <dsp:cNvSpPr/>
      </dsp:nvSpPr>
      <dsp:spPr>
        <a:xfrm>
          <a:off x="1233" y="732508"/>
          <a:ext cx="2462454" cy="984981"/>
        </a:xfrm>
        <a:prstGeom prst="chevron">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15240" rIns="0" bIns="15240" numCol="1" spcCol="1270" anchor="ctr" anchorCtr="0">
          <a:noAutofit/>
        </a:bodyPr>
        <a:lstStyle/>
        <a:p>
          <a:pPr marL="0" lvl="0" indent="0" algn="ctr" defTabSz="1066800" rtl="0">
            <a:lnSpc>
              <a:spcPct val="90000"/>
            </a:lnSpc>
            <a:spcBef>
              <a:spcPct val="0"/>
            </a:spcBef>
            <a:spcAft>
              <a:spcPct val="35000"/>
            </a:spcAft>
            <a:buNone/>
          </a:pPr>
          <a:r>
            <a:rPr lang="en-US" sz="2400" kern="1200" dirty="0">
              <a:solidFill>
                <a:schemeClr val="tx1"/>
              </a:solidFill>
              <a:latin typeface="Arial"/>
            </a:rPr>
            <a:t>Loan to Value Ratio</a:t>
          </a:r>
          <a:endParaRPr lang="en-US" sz="2400" kern="1200" dirty="0">
            <a:solidFill>
              <a:schemeClr val="tx1"/>
            </a:solidFill>
          </a:endParaRPr>
        </a:p>
      </dsp:txBody>
      <dsp:txXfrm>
        <a:off x="493724" y="732508"/>
        <a:ext cx="1477473" cy="984981"/>
      </dsp:txXfrm>
    </dsp:sp>
    <dsp:sp modelId="{34EF0805-9332-4D20-8B70-B07A8FCDB0D7}">
      <dsp:nvSpPr>
        <dsp:cNvPr id="0" name=""/>
        <dsp:cNvSpPr/>
      </dsp:nvSpPr>
      <dsp:spPr>
        <a:xfrm>
          <a:off x="2143568" y="816232"/>
          <a:ext cx="2043837" cy="817534"/>
        </a:xfrm>
        <a:prstGeom prst="chevron">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130" tIns="12065" rIns="0" bIns="12065" numCol="1" spcCol="1270" anchor="ctr" anchorCtr="0">
          <a:noAutofit/>
        </a:bodyPr>
        <a:lstStyle/>
        <a:p>
          <a:pPr marL="0" lvl="0" indent="0" algn="ctr" defTabSz="844550" rtl="0">
            <a:lnSpc>
              <a:spcPct val="90000"/>
            </a:lnSpc>
            <a:spcBef>
              <a:spcPct val="0"/>
            </a:spcBef>
            <a:spcAft>
              <a:spcPct val="35000"/>
            </a:spcAft>
            <a:buNone/>
          </a:pPr>
          <a:r>
            <a:rPr lang="en-US" sz="1900" kern="1200" dirty="0">
              <a:solidFill>
                <a:schemeClr val="tx1"/>
              </a:solidFill>
              <a:latin typeface="Arial"/>
            </a:rPr>
            <a:t>USA – Max 95%</a:t>
          </a:r>
        </a:p>
      </dsp:txBody>
      <dsp:txXfrm>
        <a:off x="2552335" y="816232"/>
        <a:ext cx="1226303" cy="817534"/>
      </dsp:txXfrm>
    </dsp:sp>
    <dsp:sp modelId="{887F39CD-6C60-4CC2-9B76-DC86DC99D5AE}">
      <dsp:nvSpPr>
        <dsp:cNvPr id="0" name=""/>
        <dsp:cNvSpPr/>
      </dsp:nvSpPr>
      <dsp:spPr>
        <a:xfrm>
          <a:off x="3901268" y="816232"/>
          <a:ext cx="2043837" cy="817534"/>
        </a:xfrm>
        <a:prstGeom prst="chevron">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130" tIns="12065" rIns="0" bIns="12065" numCol="1" spcCol="1270" anchor="ctr" anchorCtr="0">
          <a:noAutofit/>
        </a:bodyPr>
        <a:lstStyle/>
        <a:p>
          <a:pPr marL="0" lvl="0" indent="0" algn="ctr" defTabSz="844550" rtl="0">
            <a:lnSpc>
              <a:spcPct val="90000"/>
            </a:lnSpc>
            <a:spcBef>
              <a:spcPct val="0"/>
            </a:spcBef>
            <a:spcAft>
              <a:spcPct val="35000"/>
            </a:spcAft>
            <a:buNone/>
          </a:pPr>
          <a:r>
            <a:rPr lang="en-US" sz="1900" kern="1200" dirty="0">
              <a:solidFill>
                <a:schemeClr val="tx1"/>
              </a:solidFill>
              <a:latin typeface="Arial"/>
              <a:cs typeface="Arial"/>
            </a:rPr>
            <a:t>South Africa – 100%</a:t>
          </a:r>
        </a:p>
      </dsp:txBody>
      <dsp:txXfrm>
        <a:off x="4310035" y="816232"/>
        <a:ext cx="1226303" cy="817534"/>
      </dsp:txXfrm>
    </dsp:sp>
    <dsp:sp modelId="{49F35FA0-2967-4B07-A4D4-E6E3755A06C7}">
      <dsp:nvSpPr>
        <dsp:cNvPr id="0" name=""/>
        <dsp:cNvSpPr/>
      </dsp:nvSpPr>
      <dsp:spPr>
        <a:xfrm>
          <a:off x="5658968" y="816232"/>
          <a:ext cx="2043837" cy="817534"/>
        </a:xfrm>
        <a:prstGeom prst="chevron">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130" tIns="12065" rIns="0" bIns="12065" numCol="1" spcCol="1270" anchor="ctr" anchorCtr="0">
          <a:noAutofit/>
        </a:bodyPr>
        <a:lstStyle/>
        <a:p>
          <a:pPr marL="0" lvl="0" indent="0" algn="ctr" defTabSz="844550" rtl="0">
            <a:lnSpc>
              <a:spcPct val="90000"/>
            </a:lnSpc>
            <a:spcBef>
              <a:spcPct val="0"/>
            </a:spcBef>
            <a:spcAft>
              <a:spcPct val="35000"/>
            </a:spcAft>
            <a:buNone/>
          </a:pPr>
          <a:r>
            <a:rPr lang="en-US" sz="1900" kern="1200" dirty="0">
              <a:solidFill>
                <a:schemeClr val="tx1"/>
              </a:solidFill>
              <a:latin typeface="Arial"/>
              <a:cs typeface="Arial"/>
            </a:rPr>
            <a:t>Kenya – Average 82%</a:t>
          </a:r>
        </a:p>
      </dsp:txBody>
      <dsp:txXfrm>
        <a:off x="6067735" y="816232"/>
        <a:ext cx="1226303" cy="817534"/>
      </dsp:txXfrm>
    </dsp:sp>
    <dsp:sp modelId="{355C71A7-5DB3-4F87-9BC6-F4C1AAFB4038}">
      <dsp:nvSpPr>
        <dsp:cNvPr id="0" name=""/>
        <dsp:cNvSpPr/>
      </dsp:nvSpPr>
      <dsp:spPr>
        <a:xfrm>
          <a:off x="7416667" y="816232"/>
          <a:ext cx="2043837" cy="817534"/>
        </a:xfrm>
        <a:prstGeom prst="chevron">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130" tIns="12065" rIns="0" bIns="12065" numCol="1" spcCol="1270" anchor="ctr" anchorCtr="0">
          <a:noAutofit/>
        </a:bodyPr>
        <a:lstStyle/>
        <a:p>
          <a:pPr marL="0" lvl="0" indent="0" algn="ctr" defTabSz="844550" rtl="0">
            <a:lnSpc>
              <a:spcPct val="90000"/>
            </a:lnSpc>
            <a:spcBef>
              <a:spcPct val="0"/>
            </a:spcBef>
            <a:spcAft>
              <a:spcPct val="35000"/>
            </a:spcAft>
            <a:buNone/>
          </a:pPr>
          <a:r>
            <a:rPr lang="en-US" sz="1900" kern="1200" dirty="0">
              <a:solidFill>
                <a:schemeClr val="tx1"/>
              </a:solidFill>
              <a:latin typeface="Arial"/>
            </a:rPr>
            <a:t>Nigeria – Average 80%</a:t>
          </a:r>
          <a:endParaRPr lang="en-US" sz="1900" kern="1200" dirty="0">
            <a:solidFill>
              <a:schemeClr val="tx1"/>
            </a:solidFill>
          </a:endParaRPr>
        </a:p>
      </dsp:txBody>
      <dsp:txXfrm>
        <a:off x="7825434" y="816232"/>
        <a:ext cx="1226303" cy="817534"/>
      </dsp:txXfrm>
    </dsp:sp>
    <dsp:sp modelId="{AC469E27-781B-487A-ACBC-A665A0D41C62}">
      <dsp:nvSpPr>
        <dsp:cNvPr id="0" name=""/>
        <dsp:cNvSpPr/>
      </dsp:nvSpPr>
      <dsp:spPr>
        <a:xfrm>
          <a:off x="1233" y="1855388"/>
          <a:ext cx="2462454" cy="984981"/>
        </a:xfrm>
        <a:prstGeom prst="chevron">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15240" rIns="0" bIns="15240" numCol="1" spcCol="1270" anchor="ctr" anchorCtr="0">
          <a:noAutofit/>
        </a:bodyPr>
        <a:lstStyle/>
        <a:p>
          <a:pPr marL="0" lvl="0" indent="0" algn="ctr" defTabSz="1066800" rtl="0">
            <a:lnSpc>
              <a:spcPct val="90000"/>
            </a:lnSpc>
            <a:spcBef>
              <a:spcPct val="0"/>
            </a:spcBef>
            <a:spcAft>
              <a:spcPct val="35000"/>
            </a:spcAft>
            <a:buNone/>
          </a:pPr>
          <a:r>
            <a:rPr lang="en-US" sz="2400" kern="1200" dirty="0">
              <a:solidFill>
                <a:schemeClr val="tx1"/>
              </a:solidFill>
              <a:latin typeface="Arial"/>
            </a:rPr>
            <a:t>Mortgage Term</a:t>
          </a:r>
          <a:endParaRPr lang="en-US" sz="2400" kern="1200" dirty="0">
            <a:solidFill>
              <a:schemeClr val="tx1"/>
            </a:solidFill>
          </a:endParaRPr>
        </a:p>
      </dsp:txBody>
      <dsp:txXfrm>
        <a:off x="493724" y="1855388"/>
        <a:ext cx="1477473" cy="984981"/>
      </dsp:txXfrm>
    </dsp:sp>
    <dsp:sp modelId="{BF2CCE61-6D74-4FAE-97B2-9BC7FCE65611}">
      <dsp:nvSpPr>
        <dsp:cNvPr id="0" name=""/>
        <dsp:cNvSpPr/>
      </dsp:nvSpPr>
      <dsp:spPr>
        <a:xfrm>
          <a:off x="2143568" y="1939111"/>
          <a:ext cx="2043837" cy="817534"/>
        </a:xfrm>
        <a:prstGeom prst="chevron">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130" tIns="12065" rIns="0" bIns="12065" numCol="1" spcCol="1270" anchor="ctr" anchorCtr="0">
          <a:noAutofit/>
        </a:bodyPr>
        <a:lstStyle/>
        <a:p>
          <a:pPr marL="0" lvl="0" indent="0" algn="ctr" defTabSz="844550" rtl="0">
            <a:lnSpc>
              <a:spcPct val="90000"/>
            </a:lnSpc>
            <a:spcBef>
              <a:spcPct val="0"/>
            </a:spcBef>
            <a:spcAft>
              <a:spcPct val="35000"/>
            </a:spcAft>
            <a:buNone/>
          </a:pPr>
          <a:r>
            <a:rPr lang="en-US" sz="1900" kern="1200" dirty="0">
              <a:solidFill>
                <a:schemeClr val="tx1"/>
              </a:solidFill>
              <a:latin typeface="Arial"/>
            </a:rPr>
            <a:t>USA – 30 years</a:t>
          </a:r>
        </a:p>
      </dsp:txBody>
      <dsp:txXfrm>
        <a:off x="2552335" y="1939111"/>
        <a:ext cx="1226303" cy="817534"/>
      </dsp:txXfrm>
    </dsp:sp>
    <dsp:sp modelId="{CF43D4E0-60F0-4FCF-9499-FA7C7600F5ED}">
      <dsp:nvSpPr>
        <dsp:cNvPr id="0" name=""/>
        <dsp:cNvSpPr/>
      </dsp:nvSpPr>
      <dsp:spPr>
        <a:xfrm>
          <a:off x="3901268" y="1939111"/>
          <a:ext cx="2043837" cy="817534"/>
        </a:xfrm>
        <a:prstGeom prst="chevron">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130" tIns="12065" rIns="0" bIns="12065" numCol="1" spcCol="1270" anchor="ctr" anchorCtr="0">
          <a:noAutofit/>
        </a:bodyPr>
        <a:lstStyle/>
        <a:p>
          <a:pPr marL="0" lvl="0" indent="0" algn="ctr" defTabSz="844550" rtl="0">
            <a:lnSpc>
              <a:spcPct val="90000"/>
            </a:lnSpc>
            <a:spcBef>
              <a:spcPct val="0"/>
            </a:spcBef>
            <a:spcAft>
              <a:spcPct val="35000"/>
            </a:spcAft>
            <a:buNone/>
          </a:pPr>
          <a:r>
            <a:rPr lang="en-US" sz="1900" kern="1200" dirty="0">
              <a:solidFill>
                <a:schemeClr val="tx1"/>
              </a:solidFill>
              <a:latin typeface="Arial"/>
            </a:rPr>
            <a:t>Kenya – 20 </a:t>
          </a:r>
          <a:r>
            <a:rPr lang="en-US" sz="1900" kern="1200" dirty="0">
              <a:solidFill>
                <a:schemeClr val="tx1"/>
              </a:solidFill>
              <a:latin typeface="Calibri"/>
            </a:rPr>
            <a:t>years</a:t>
          </a:r>
          <a:endParaRPr lang="en-US" sz="1900" kern="1200" dirty="0">
            <a:solidFill>
              <a:schemeClr val="tx1"/>
            </a:solidFill>
          </a:endParaRPr>
        </a:p>
      </dsp:txBody>
      <dsp:txXfrm>
        <a:off x="4310035" y="1939111"/>
        <a:ext cx="1226303" cy="817534"/>
      </dsp:txXfrm>
    </dsp:sp>
    <dsp:sp modelId="{956353B5-CE60-4F46-BA8A-905D1FFCAB67}">
      <dsp:nvSpPr>
        <dsp:cNvPr id="0" name=""/>
        <dsp:cNvSpPr/>
      </dsp:nvSpPr>
      <dsp:spPr>
        <a:xfrm>
          <a:off x="5658968" y="1939111"/>
          <a:ext cx="2043837" cy="817534"/>
        </a:xfrm>
        <a:prstGeom prst="chevron">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130" tIns="12065" rIns="0" bIns="12065" numCol="1" spcCol="1270" anchor="ctr" anchorCtr="0">
          <a:noAutofit/>
        </a:bodyPr>
        <a:lstStyle/>
        <a:p>
          <a:pPr marL="0" lvl="0" indent="0" algn="ctr" defTabSz="844550" rtl="0">
            <a:lnSpc>
              <a:spcPct val="90000"/>
            </a:lnSpc>
            <a:spcBef>
              <a:spcPct val="0"/>
            </a:spcBef>
            <a:spcAft>
              <a:spcPct val="35000"/>
            </a:spcAft>
            <a:buNone/>
          </a:pPr>
          <a:r>
            <a:rPr lang="en-US" sz="1900" kern="1200" dirty="0">
              <a:solidFill>
                <a:schemeClr val="tx1"/>
              </a:solidFill>
              <a:latin typeface="Calibri"/>
              <a:cs typeface="Calibri"/>
            </a:rPr>
            <a:t>South Africa – 20 years</a:t>
          </a:r>
        </a:p>
      </dsp:txBody>
      <dsp:txXfrm>
        <a:off x="6067735" y="1939111"/>
        <a:ext cx="1226303" cy="817534"/>
      </dsp:txXfrm>
    </dsp:sp>
    <dsp:sp modelId="{7C3C6A9D-275F-4B29-A45E-B6E6CC747547}">
      <dsp:nvSpPr>
        <dsp:cNvPr id="0" name=""/>
        <dsp:cNvSpPr/>
      </dsp:nvSpPr>
      <dsp:spPr>
        <a:xfrm>
          <a:off x="7416667" y="1939111"/>
          <a:ext cx="2043837" cy="817534"/>
        </a:xfrm>
        <a:prstGeom prst="chevron">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130" tIns="12065" rIns="0" bIns="12065" numCol="1" spcCol="1270" anchor="ctr" anchorCtr="0">
          <a:noAutofit/>
        </a:bodyPr>
        <a:lstStyle/>
        <a:p>
          <a:pPr marL="0" lvl="0" indent="0" algn="ctr" defTabSz="844550" rtl="0">
            <a:lnSpc>
              <a:spcPct val="90000"/>
            </a:lnSpc>
            <a:spcBef>
              <a:spcPct val="0"/>
            </a:spcBef>
            <a:spcAft>
              <a:spcPct val="35000"/>
            </a:spcAft>
            <a:buNone/>
          </a:pPr>
          <a:r>
            <a:rPr lang="en-US" sz="1900" kern="1200" dirty="0">
              <a:solidFill>
                <a:schemeClr val="tx1"/>
              </a:solidFill>
              <a:latin typeface="Arial"/>
            </a:rPr>
            <a:t>Nigeria – Average 10 years</a:t>
          </a:r>
        </a:p>
      </dsp:txBody>
      <dsp:txXfrm>
        <a:off x="7825434" y="1939111"/>
        <a:ext cx="1226303" cy="817534"/>
      </dsp:txXfrm>
    </dsp:sp>
    <dsp:sp modelId="{2683FF5C-9B41-4F09-8F98-54CCB8EE57ED}">
      <dsp:nvSpPr>
        <dsp:cNvPr id="0" name=""/>
        <dsp:cNvSpPr/>
      </dsp:nvSpPr>
      <dsp:spPr>
        <a:xfrm>
          <a:off x="1233" y="2978267"/>
          <a:ext cx="2462454" cy="984981"/>
        </a:xfrm>
        <a:prstGeom prst="chevron">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0480" tIns="15240" rIns="0" bIns="15240" numCol="1" spcCol="1270" anchor="ctr" anchorCtr="0">
          <a:noAutofit/>
        </a:bodyPr>
        <a:lstStyle/>
        <a:p>
          <a:pPr marL="0" lvl="0" indent="0" algn="ctr" defTabSz="1066800" rtl="0">
            <a:lnSpc>
              <a:spcPct val="90000"/>
            </a:lnSpc>
            <a:spcBef>
              <a:spcPct val="0"/>
            </a:spcBef>
            <a:spcAft>
              <a:spcPct val="35000"/>
            </a:spcAft>
            <a:buNone/>
          </a:pPr>
          <a:r>
            <a:rPr lang="en-US" sz="2400" kern="1200" dirty="0">
              <a:solidFill>
                <a:schemeClr val="tx1"/>
              </a:solidFill>
              <a:latin typeface="Arial"/>
            </a:rPr>
            <a:t>Interest Rates</a:t>
          </a:r>
          <a:endParaRPr lang="en-US" sz="2400" kern="1200" dirty="0">
            <a:solidFill>
              <a:schemeClr val="tx1"/>
            </a:solidFill>
          </a:endParaRPr>
        </a:p>
      </dsp:txBody>
      <dsp:txXfrm>
        <a:off x="493724" y="2978267"/>
        <a:ext cx="1477473" cy="984981"/>
      </dsp:txXfrm>
    </dsp:sp>
    <dsp:sp modelId="{72B8F85B-D717-40BF-BD6C-88453060A347}">
      <dsp:nvSpPr>
        <dsp:cNvPr id="0" name=""/>
        <dsp:cNvSpPr/>
      </dsp:nvSpPr>
      <dsp:spPr>
        <a:xfrm>
          <a:off x="2143568" y="3061990"/>
          <a:ext cx="2043837" cy="817534"/>
        </a:xfrm>
        <a:prstGeom prst="chevron">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130" tIns="12065" rIns="0" bIns="12065" numCol="1" spcCol="1270" anchor="ctr" anchorCtr="0">
          <a:noAutofit/>
        </a:bodyPr>
        <a:lstStyle/>
        <a:p>
          <a:pPr marL="0" lvl="0" indent="0" algn="ctr" defTabSz="844550" rtl="0">
            <a:lnSpc>
              <a:spcPct val="90000"/>
            </a:lnSpc>
            <a:spcBef>
              <a:spcPct val="0"/>
            </a:spcBef>
            <a:spcAft>
              <a:spcPct val="35000"/>
            </a:spcAft>
            <a:buNone/>
          </a:pPr>
          <a:r>
            <a:rPr lang="en-US" sz="1900" kern="1200" dirty="0">
              <a:solidFill>
                <a:schemeClr val="tx1"/>
              </a:solidFill>
              <a:latin typeface="Arial"/>
            </a:rPr>
            <a:t>USA – 2.00% to 3.06%</a:t>
          </a:r>
        </a:p>
      </dsp:txBody>
      <dsp:txXfrm>
        <a:off x="2552335" y="3061990"/>
        <a:ext cx="1226303" cy="817534"/>
      </dsp:txXfrm>
    </dsp:sp>
    <dsp:sp modelId="{CF0B11A0-BB9C-4B94-96FC-081C6DFAF954}">
      <dsp:nvSpPr>
        <dsp:cNvPr id="0" name=""/>
        <dsp:cNvSpPr/>
      </dsp:nvSpPr>
      <dsp:spPr>
        <a:xfrm>
          <a:off x="3901268" y="3061990"/>
          <a:ext cx="2043837" cy="817534"/>
        </a:xfrm>
        <a:prstGeom prst="chevron">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130" tIns="12065" rIns="0" bIns="12065" numCol="1" spcCol="1270" anchor="ctr" anchorCtr="0">
          <a:noAutofit/>
        </a:bodyPr>
        <a:lstStyle/>
        <a:p>
          <a:pPr marL="0" lvl="0" indent="0" algn="ctr" defTabSz="844550" rtl="0">
            <a:lnSpc>
              <a:spcPct val="90000"/>
            </a:lnSpc>
            <a:spcBef>
              <a:spcPct val="0"/>
            </a:spcBef>
            <a:spcAft>
              <a:spcPct val="35000"/>
            </a:spcAft>
            <a:buNone/>
          </a:pPr>
          <a:r>
            <a:rPr lang="en-US" sz="1900" kern="1200" dirty="0">
              <a:solidFill>
                <a:schemeClr val="tx1"/>
              </a:solidFill>
              <a:latin typeface="Arial"/>
            </a:rPr>
            <a:t>South Africa – 10%</a:t>
          </a:r>
        </a:p>
      </dsp:txBody>
      <dsp:txXfrm>
        <a:off x="4310035" y="3061990"/>
        <a:ext cx="1226303" cy="817534"/>
      </dsp:txXfrm>
    </dsp:sp>
    <dsp:sp modelId="{0A1E47F8-9844-48CB-9D21-B62BB678A3ED}">
      <dsp:nvSpPr>
        <dsp:cNvPr id="0" name=""/>
        <dsp:cNvSpPr/>
      </dsp:nvSpPr>
      <dsp:spPr>
        <a:xfrm>
          <a:off x="5658968" y="3061990"/>
          <a:ext cx="2043837" cy="817534"/>
        </a:xfrm>
        <a:prstGeom prst="chevron">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130" tIns="12065" rIns="0" bIns="12065" numCol="1" spcCol="1270" anchor="ctr" anchorCtr="0">
          <a:noAutofit/>
        </a:bodyPr>
        <a:lstStyle/>
        <a:p>
          <a:pPr marL="0" lvl="0" indent="0" algn="ctr" defTabSz="844550" rtl="0">
            <a:lnSpc>
              <a:spcPct val="90000"/>
            </a:lnSpc>
            <a:spcBef>
              <a:spcPct val="0"/>
            </a:spcBef>
            <a:spcAft>
              <a:spcPct val="35000"/>
            </a:spcAft>
            <a:buNone/>
          </a:pPr>
          <a:r>
            <a:rPr lang="en-US" sz="1900" kern="1200" dirty="0">
              <a:solidFill>
                <a:schemeClr val="tx1"/>
              </a:solidFill>
              <a:latin typeface="Arial"/>
            </a:rPr>
            <a:t>Kenya – Minimum 12.2%</a:t>
          </a:r>
        </a:p>
      </dsp:txBody>
      <dsp:txXfrm>
        <a:off x="6067735" y="3061990"/>
        <a:ext cx="1226303" cy="817534"/>
      </dsp:txXfrm>
    </dsp:sp>
    <dsp:sp modelId="{A5F28BD0-8DA1-4B14-A832-20BE0BA486AA}">
      <dsp:nvSpPr>
        <dsp:cNvPr id="0" name=""/>
        <dsp:cNvSpPr/>
      </dsp:nvSpPr>
      <dsp:spPr>
        <a:xfrm>
          <a:off x="7416667" y="3061990"/>
          <a:ext cx="2043837" cy="817534"/>
        </a:xfrm>
        <a:prstGeom prst="chevron">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130" tIns="12065" rIns="0" bIns="12065" numCol="1" spcCol="1270" anchor="ctr" anchorCtr="0">
          <a:noAutofit/>
        </a:bodyPr>
        <a:lstStyle/>
        <a:p>
          <a:pPr marL="0" lvl="0" indent="0" algn="ctr" defTabSz="844550" rtl="0">
            <a:lnSpc>
              <a:spcPct val="90000"/>
            </a:lnSpc>
            <a:spcBef>
              <a:spcPct val="0"/>
            </a:spcBef>
            <a:spcAft>
              <a:spcPct val="35000"/>
            </a:spcAft>
            <a:buNone/>
          </a:pPr>
          <a:r>
            <a:rPr lang="en-US" sz="1900" kern="1200" dirty="0">
              <a:solidFill>
                <a:schemeClr val="tx1"/>
              </a:solidFill>
              <a:latin typeface="Arial"/>
            </a:rPr>
            <a:t>Nigeria – 6.00% to 26.00%</a:t>
          </a:r>
        </a:p>
      </dsp:txBody>
      <dsp:txXfrm>
        <a:off x="7825434" y="3061990"/>
        <a:ext cx="1226303" cy="81753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7D6256-C99A-4019-A413-B6A8DA233486}">
      <dsp:nvSpPr>
        <dsp:cNvPr id="0" name=""/>
        <dsp:cNvSpPr/>
      </dsp:nvSpPr>
      <dsp:spPr>
        <a:xfrm>
          <a:off x="707" y="0"/>
          <a:ext cx="1839425" cy="4451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rtl="0">
            <a:lnSpc>
              <a:spcPct val="90000"/>
            </a:lnSpc>
            <a:spcBef>
              <a:spcPct val="0"/>
            </a:spcBef>
            <a:spcAft>
              <a:spcPct val="35000"/>
            </a:spcAft>
            <a:buNone/>
          </a:pPr>
          <a:r>
            <a:rPr lang="en-US" sz="2500" kern="1200" dirty="0">
              <a:solidFill>
                <a:schemeClr val="tx1"/>
              </a:solidFill>
              <a:latin typeface="Calibri"/>
            </a:rPr>
            <a:t>Off-Taker Membership</a:t>
          </a:r>
          <a:endParaRPr lang="en-US" sz="2500" kern="1200" dirty="0">
            <a:solidFill>
              <a:schemeClr val="tx1"/>
            </a:solidFill>
          </a:endParaRPr>
        </a:p>
      </dsp:txBody>
      <dsp:txXfrm>
        <a:off x="707" y="0"/>
        <a:ext cx="1839425" cy="1335423"/>
      </dsp:txXfrm>
    </dsp:sp>
    <dsp:sp modelId="{8D90030F-0DFF-4681-89AC-9F5686FF99A5}">
      <dsp:nvSpPr>
        <dsp:cNvPr id="0" name=""/>
        <dsp:cNvSpPr/>
      </dsp:nvSpPr>
      <dsp:spPr>
        <a:xfrm>
          <a:off x="184650" y="1335423"/>
          <a:ext cx="1471540" cy="28934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rtl="0">
            <a:lnSpc>
              <a:spcPct val="90000"/>
            </a:lnSpc>
            <a:spcBef>
              <a:spcPct val="0"/>
            </a:spcBef>
            <a:spcAft>
              <a:spcPct val="35000"/>
            </a:spcAft>
            <a:buNone/>
          </a:pPr>
          <a:r>
            <a:rPr lang="en-US" sz="1500" kern="1200" dirty="0">
              <a:solidFill>
                <a:schemeClr val="tx1"/>
              </a:solidFill>
              <a:latin typeface="Calibri"/>
            </a:rPr>
            <a:t>Contributes overtime and becomes entitled to drawdown on contributions made.</a:t>
          </a:r>
          <a:endParaRPr lang="en-US" sz="1500" kern="1200" dirty="0">
            <a:solidFill>
              <a:schemeClr val="tx1"/>
            </a:solidFill>
          </a:endParaRPr>
        </a:p>
      </dsp:txBody>
      <dsp:txXfrm>
        <a:off x="227750" y="1378523"/>
        <a:ext cx="1385340" cy="2807216"/>
      </dsp:txXfrm>
    </dsp:sp>
    <dsp:sp modelId="{A9481EC4-240F-4502-BE6E-A1AF3BA03DAC}">
      <dsp:nvSpPr>
        <dsp:cNvPr id="0" name=""/>
        <dsp:cNvSpPr/>
      </dsp:nvSpPr>
      <dsp:spPr>
        <a:xfrm>
          <a:off x="1978089" y="0"/>
          <a:ext cx="1839425" cy="4451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solidFill>
                <a:schemeClr val="tx1"/>
              </a:solidFill>
              <a:latin typeface="Calibri"/>
            </a:rPr>
            <a:t>Drawdown</a:t>
          </a:r>
          <a:endParaRPr lang="en-US" sz="2500" kern="1200" dirty="0">
            <a:solidFill>
              <a:schemeClr val="tx1"/>
            </a:solidFill>
          </a:endParaRPr>
        </a:p>
      </dsp:txBody>
      <dsp:txXfrm>
        <a:off x="1978089" y="0"/>
        <a:ext cx="1839425" cy="1335423"/>
      </dsp:txXfrm>
    </dsp:sp>
    <dsp:sp modelId="{4B7D311E-D53D-4E24-9E06-815BCF699D81}">
      <dsp:nvSpPr>
        <dsp:cNvPr id="0" name=""/>
        <dsp:cNvSpPr/>
      </dsp:nvSpPr>
      <dsp:spPr>
        <a:xfrm>
          <a:off x="2162032" y="1335423"/>
          <a:ext cx="1471540" cy="28934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rtl="0">
            <a:lnSpc>
              <a:spcPct val="90000"/>
            </a:lnSpc>
            <a:spcBef>
              <a:spcPct val="0"/>
            </a:spcBef>
            <a:spcAft>
              <a:spcPct val="35000"/>
            </a:spcAft>
            <a:buNone/>
          </a:pPr>
          <a:r>
            <a:rPr lang="en-US" sz="1500" kern="1200" dirty="0">
              <a:solidFill>
                <a:schemeClr val="tx1"/>
              </a:solidFill>
              <a:latin typeface="Calibri"/>
            </a:rPr>
            <a:t>Amount is usually the value of contribution plus some percentage within the Cooperative's risk appetite (20%, 30% or as high as 200% of total contribution).</a:t>
          </a:r>
          <a:endParaRPr lang="en-US" sz="1500" kern="1200" dirty="0">
            <a:solidFill>
              <a:schemeClr val="tx1"/>
            </a:solidFill>
          </a:endParaRPr>
        </a:p>
      </dsp:txBody>
      <dsp:txXfrm>
        <a:off x="2205132" y="1378523"/>
        <a:ext cx="1385340" cy="2807216"/>
      </dsp:txXfrm>
    </dsp:sp>
    <dsp:sp modelId="{D5BAE478-8E7D-4F3E-8CD5-21281892CF77}">
      <dsp:nvSpPr>
        <dsp:cNvPr id="0" name=""/>
        <dsp:cNvSpPr/>
      </dsp:nvSpPr>
      <dsp:spPr>
        <a:xfrm>
          <a:off x="3955472" y="0"/>
          <a:ext cx="1839425" cy="4451410"/>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5250" tIns="95250" rIns="95250" bIns="95250" numCol="1" spcCol="1270" anchor="ctr" anchorCtr="0">
          <a:noAutofit/>
        </a:bodyPr>
        <a:lstStyle/>
        <a:p>
          <a:pPr marL="0" lvl="0" indent="0" algn="ctr" defTabSz="1111250" rtl="0">
            <a:lnSpc>
              <a:spcPct val="90000"/>
            </a:lnSpc>
            <a:spcBef>
              <a:spcPct val="0"/>
            </a:spcBef>
            <a:spcAft>
              <a:spcPct val="35000"/>
            </a:spcAft>
            <a:buNone/>
          </a:pPr>
          <a:r>
            <a:rPr lang="en-US" sz="2500" kern="1200" dirty="0">
              <a:solidFill>
                <a:schemeClr val="tx1"/>
              </a:solidFill>
              <a:latin typeface="Calibri"/>
            </a:rPr>
            <a:t>Property Purchase</a:t>
          </a:r>
          <a:endParaRPr lang="en-US" sz="2500" kern="1200" dirty="0">
            <a:solidFill>
              <a:schemeClr val="tx1"/>
            </a:solidFill>
          </a:endParaRPr>
        </a:p>
      </dsp:txBody>
      <dsp:txXfrm>
        <a:off x="3955472" y="0"/>
        <a:ext cx="1839425" cy="1335423"/>
      </dsp:txXfrm>
    </dsp:sp>
    <dsp:sp modelId="{F239BA0C-461F-4B85-9907-889E1D6E8E56}">
      <dsp:nvSpPr>
        <dsp:cNvPr id="0" name=""/>
        <dsp:cNvSpPr/>
      </dsp:nvSpPr>
      <dsp:spPr>
        <a:xfrm>
          <a:off x="4139414" y="1335423"/>
          <a:ext cx="1471540" cy="289341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8575" rIns="38100" bIns="28575" numCol="1" spcCol="1270" anchor="ctr" anchorCtr="0">
          <a:noAutofit/>
        </a:bodyPr>
        <a:lstStyle/>
        <a:p>
          <a:pPr marL="0" lvl="0" indent="0" algn="ctr" defTabSz="666750" rtl="0">
            <a:lnSpc>
              <a:spcPct val="90000"/>
            </a:lnSpc>
            <a:spcBef>
              <a:spcPct val="0"/>
            </a:spcBef>
            <a:spcAft>
              <a:spcPct val="35000"/>
            </a:spcAft>
            <a:buNone/>
          </a:pPr>
          <a:r>
            <a:rPr lang="en-US" sz="1500" kern="1200" dirty="0">
              <a:solidFill>
                <a:schemeClr val="tx1"/>
              </a:solidFill>
              <a:latin typeface="Calibri"/>
            </a:rPr>
            <a:t>Drawdown is often enough to fund anything between the 20% statutory down payment for a loan or 100% of the property price.</a:t>
          </a:r>
          <a:endParaRPr lang="en-US" sz="1500" kern="1200" dirty="0">
            <a:solidFill>
              <a:schemeClr val="tx1"/>
            </a:solidFill>
          </a:endParaRPr>
        </a:p>
      </dsp:txBody>
      <dsp:txXfrm>
        <a:off x="4182514" y="1378523"/>
        <a:ext cx="1385340" cy="280721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7D6256-C99A-4019-A413-B6A8DA233486}">
      <dsp:nvSpPr>
        <dsp:cNvPr id="0" name=""/>
        <dsp:cNvSpPr/>
      </dsp:nvSpPr>
      <dsp:spPr>
        <a:xfrm>
          <a:off x="782" y="0"/>
          <a:ext cx="2035639" cy="443703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rtl="0">
            <a:lnSpc>
              <a:spcPct val="90000"/>
            </a:lnSpc>
            <a:spcBef>
              <a:spcPct val="0"/>
            </a:spcBef>
            <a:spcAft>
              <a:spcPct val="35000"/>
            </a:spcAft>
            <a:buNone/>
          </a:pPr>
          <a:r>
            <a:rPr lang="en-US" sz="2600" kern="1200" dirty="0">
              <a:solidFill>
                <a:schemeClr val="tx1"/>
              </a:solidFill>
              <a:latin typeface="Calibri"/>
            </a:rPr>
            <a:t>Pension Fund/NHF Acts</a:t>
          </a:r>
          <a:endParaRPr lang="en-US" sz="2600" kern="1200" dirty="0">
            <a:solidFill>
              <a:schemeClr val="tx1"/>
            </a:solidFill>
          </a:endParaRPr>
        </a:p>
      </dsp:txBody>
      <dsp:txXfrm>
        <a:off x="782" y="0"/>
        <a:ext cx="2035639" cy="1331109"/>
      </dsp:txXfrm>
    </dsp:sp>
    <dsp:sp modelId="{8D90030F-0DFF-4681-89AC-9F5686FF99A5}">
      <dsp:nvSpPr>
        <dsp:cNvPr id="0" name=""/>
        <dsp:cNvSpPr/>
      </dsp:nvSpPr>
      <dsp:spPr>
        <a:xfrm>
          <a:off x="204346" y="1331109"/>
          <a:ext cx="1628511" cy="288407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chemeClr val="tx1"/>
              </a:solidFill>
            </a:rPr>
            <a:t>Statutory requirements by Law mandating employees, employers and individuals to remit sums monthly to the pool </a:t>
          </a:r>
        </a:p>
      </dsp:txBody>
      <dsp:txXfrm>
        <a:off x="252043" y="1378806"/>
        <a:ext cx="1533117" cy="2788677"/>
      </dsp:txXfrm>
    </dsp:sp>
    <dsp:sp modelId="{A9481EC4-240F-4502-BE6E-A1AF3BA03DAC}">
      <dsp:nvSpPr>
        <dsp:cNvPr id="0" name=""/>
        <dsp:cNvSpPr/>
      </dsp:nvSpPr>
      <dsp:spPr>
        <a:xfrm>
          <a:off x="2189095" y="0"/>
          <a:ext cx="2035639" cy="443703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solidFill>
                <a:schemeClr val="tx1"/>
              </a:solidFill>
              <a:latin typeface="Calibri"/>
            </a:rPr>
            <a:t>Compliance</a:t>
          </a:r>
          <a:endParaRPr lang="en-US" sz="2600" kern="1200" dirty="0">
            <a:solidFill>
              <a:schemeClr val="tx1"/>
            </a:solidFill>
          </a:endParaRPr>
        </a:p>
      </dsp:txBody>
      <dsp:txXfrm>
        <a:off x="2189095" y="0"/>
        <a:ext cx="2035639" cy="1331109"/>
      </dsp:txXfrm>
    </dsp:sp>
    <dsp:sp modelId="{4B7D311E-D53D-4E24-9E06-815BCF699D81}">
      <dsp:nvSpPr>
        <dsp:cNvPr id="0" name=""/>
        <dsp:cNvSpPr/>
      </dsp:nvSpPr>
      <dsp:spPr>
        <a:xfrm>
          <a:off x="2392659" y="1331109"/>
          <a:ext cx="1628511" cy="288407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chemeClr val="tx1"/>
              </a:solidFill>
            </a:rPr>
            <a:t>Employees remit 2.5% of the minimum wage monthly to the FMBN while the PENCOM Act requires a combined contribution of 15% of wages as pension.</a:t>
          </a:r>
        </a:p>
      </dsp:txBody>
      <dsp:txXfrm>
        <a:off x="2440356" y="1378806"/>
        <a:ext cx="1533117" cy="2788677"/>
      </dsp:txXfrm>
    </dsp:sp>
    <dsp:sp modelId="{D5BAE478-8E7D-4F3E-8CD5-21281892CF77}">
      <dsp:nvSpPr>
        <dsp:cNvPr id="0" name=""/>
        <dsp:cNvSpPr/>
      </dsp:nvSpPr>
      <dsp:spPr>
        <a:xfrm>
          <a:off x="4377408" y="0"/>
          <a:ext cx="2035639" cy="443703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rtl="0">
            <a:lnSpc>
              <a:spcPct val="90000"/>
            </a:lnSpc>
            <a:spcBef>
              <a:spcPct val="0"/>
            </a:spcBef>
            <a:spcAft>
              <a:spcPct val="35000"/>
            </a:spcAft>
            <a:buNone/>
          </a:pPr>
          <a:r>
            <a:rPr lang="en-US" sz="2600" kern="1200" dirty="0">
              <a:solidFill>
                <a:schemeClr val="tx1"/>
              </a:solidFill>
              <a:latin typeface="Calibri"/>
            </a:rPr>
            <a:t>Over </a:t>
          </a:r>
          <a:r>
            <a:rPr lang="en-US" sz="2600" strike="dblStrike" kern="1200" baseline="0" dirty="0">
              <a:solidFill>
                <a:schemeClr val="tx1"/>
              </a:solidFill>
              <a:latin typeface="Calibri"/>
            </a:rPr>
            <a:t>N</a:t>
          </a:r>
          <a:r>
            <a:rPr lang="en-US" sz="2600" kern="1200" dirty="0">
              <a:solidFill>
                <a:schemeClr val="tx1"/>
              </a:solidFill>
              <a:latin typeface="Calibri"/>
            </a:rPr>
            <a:t>13.12 Trillion Under Management</a:t>
          </a:r>
          <a:endParaRPr lang="en-US" sz="2600" kern="1200" dirty="0">
            <a:solidFill>
              <a:schemeClr val="tx1"/>
            </a:solidFill>
          </a:endParaRPr>
        </a:p>
      </dsp:txBody>
      <dsp:txXfrm>
        <a:off x="4377408" y="0"/>
        <a:ext cx="2035639" cy="1331109"/>
      </dsp:txXfrm>
    </dsp:sp>
    <dsp:sp modelId="{F239BA0C-461F-4B85-9907-889E1D6E8E56}">
      <dsp:nvSpPr>
        <dsp:cNvPr id="0" name=""/>
        <dsp:cNvSpPr/>
      </dsp:nvSpPr>
      <dsp:spPr>
        <a:xfrm>
          <a:off x="4580972" y="1331109"/>
          <a:ext cx="1628511" cy="288407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30480" rIns="40640" bIns="30480" numCol="1" spcCol="1270" anchor="ctr" anchorCtr="0">
          <a:noAutofit/>
        </a:bodyPr>
        <a:lstStyle/>
        <a:p>
          <a:pPr marL="0" lvl="0" indent="0" algn="ctr" defTabSz="711200" rtl="0">
            <a:lnSpc>
              <a:spcPct val="90000"/>
            </a:lnSpc>
            <a:spcBef>
              <a:spcPct val="0"/>
            </a:spcBef>
            <a:spcAft>
              <a:spcPct val="35000"/>
            </a:spcAft>
            <a:buNone/>
          </a:pPr>
          <a:r>
            <a:rPr lang="en-US" sz="1600" kern="1200" dirty="0">
              <a:solidFill>
                <a:schemeClr val="tx1"/>
              </a:solidFill>
              <a:latin typeface="Calibri"/>
            </a:rPr>
            <a:t>FMBN has raised about N344.17 Billion since 1992 as at October 2019.</a:t>
          </a:r>
        </a:p>
        <a:p>
          <a:pPr marL="0" lvl="0" indent="0" algn="ctr" defTabSz="711200" rtl="0">
            <a:lnSpc>
              <a:spcPct val="90000"/>
            </a:lnSpc>
            <a:spcBef>
              <a:spcPct val="0"/>
            </a:spcBef>
            <a:spcAft>
              <a:spcPct val="35000"/>
            </a:spcAft>
            <a:buNone/>
          </a:pPr>
          <a:r>
            <a:rPr lang="en-US" sz="1600" kern="1200" dirty="0">
              <a:solidFill>
                <a:schemeClr val="tx1"/>
              </a:solidFill>
            </a:rPr>
            <a:t>The Pension Industry as at July 2021 closed with total assets valued at N12.78 Trillion</a:t>
          </a:r>
        </a:p>
      </dsp:txBody>
      <dsp:txXfrm>
        <a:off x="4628669" y="1378806"/>
        <a:ext cx="1533117" cy="278867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42" name="Rectangle 2"/>
          <p:cNvSpPr>
            <a:spLocks noGrp="1" noChangeArrowheads="1"/>
          </p:cNvSpPr>
          <p:nvPr>
            <p:ph type="hdr" sz="quarter"/>
          </p:nvPr>
        </p:nvSpPr>
        <p:spPr bwMode="auto">
          <a:xfrm>
            <a:off x="0" y="0"/>
            <a:ext cx="3038145" cy="465743"/>
          </a:xfrm>
          <a:prstGeom prst="rect">
            <a:avLst/>
          </a:prstGeom>
          <a:noFill/>
          <a:ln w="9525">
            <a:noFill/>
            <a:miter lim="800000"/>
            <a:headEnd/>
            <a:tailEnd/>
          </a:ln>
          <a:effectLst/>
        </p:spPr>
        <p:txBody>
          <a:bodyPr vert="horz" wrap="square" lIns="89813" tIns="44907" rIns="89813" bIns="44907" numCol="1" anchor="t" anchorCtr="0" compatLnSpc="1">
            <a:prstTxWarp prst="textNoShape">
              <a:avLst/>
            </a:prstTxWarp>
          </a:bodyPr>
          <a:lstStyle>
            <a:lvl1pPr algn="l" defTabSz="898223">
              <a:defRPr sz="1200">
                <a:latin typeface="Arial" charset="0"/>
                <a:cs typeface="+mn-cs"/>
              </a:defRPr>
            </a:lvl1pPr>
          </a:lstStyle>
          <a:p>
            <a:pPr>
              <a:defRPr/>
            </a:pPr>
            <a:endParaRPr lang="en-US"/>
          </a:p>
        </p:txBody>
      </p:sp>
      <p:sp>
        <p:nvSpPr>
          <p:cNvPr id="163843" name="Rectangle 3"/>
          <p:cNvSpPr>
            <a:spLocks noGrp="1" noChangeArrowheads="1"/>
          </p:cNvSpPr>
          <p:nvPr>
            <p:ph type="dt" sz="quarter" idx="1"/>
          </p:nvPr>
        </p:nvSpPr>
        <p:spPr bwMode="auto">
          <a:xfrm>
            <a:off x="3970734" y="0"/>
            <a:ext cx="3038145" cy="465743"/>
          </a:xfrm>
          <a:prstGeom prst="rect">
            <a:avLst/>
          </a:prstGeom>
          <a:noFill/>
          <a:ln w="9525">
            <a:noFill/>
            <a:miter lim="800000"/>
            <a:headEnd/>
            <a:tailEnd/>
          </a:ln>
          <a:effectLst/>
        </p:spPr>
        <p:txBody>
          <a:bodyPr vert="horz" wrap="square" lIns="89813" tIns="44907" rIns="89813" bIns="44907" numCol="1" anchor="t" anchorCtr="0" compatLnSpc="1">
            <a:prstTxWarp prst="textNoShape">
              <a:avLst/>
            </a:prstTxWarp>
          </a:bodyPr>
          <a:lstStyle>
            <a:lvl1pPr algn="r" defTabSz="898223">
              <a:defRPr sz="1200">
                <a:latin typeface="Arial" charset="0"/>
                <a:cs typeface="+mn-cs"/>
              </a:defRPr>
            </a:lvl1pPr>
          </a:lstStyle>
          <a:p>
            <a:pPr>
              <a:defRPr/>
            </a:pPr>
            <a:endParaRPr lang="en-US"/>
          </a:p>
        </p:txBody>
      </p:sp>
      <p:sp>
        <p:nvSpPr>
          <p:cNvPr id="163844" name="Rectangle 4"/>
          <p:cNvSpPr>
            <a:spLocks noGrp="1" noChangeArrowheads="1"/>
          </p:cNvSpPr>
          <p:nvPr>
            <p:ph type="ftr" sz="quarter" idx="2"/>
          </p:nvPr>
        </p:nvSpPr>
        <p:spPr bwMode="auto">
          <a:xfrm>
            <a:off x="0" y="8829121"/>
            <a:ext cx="3038145" cy="465743"/>
          </a:xfrm>
          <a:prstGeom prst="rect">
            <a:avLst/>
          </a:prstGeom>
          <a:noFill/>
          <a:ln w="9525">
            <a:noFill/>
            <a:miter lim="800000"/>
            <a:headEnd/>
            <a:tailEnd/>
          </a:ln>
          <a:effectLst/>
        </p:spPr>
        <p:txBody>
          <a:bodyPr vert="horz" wrap="square" lIns="89813" tIns="44907" rIns="89813" bIns="44907" numCol="1" anchor="b" anchorCtr="0" compatLnSpc="1">
            <a:prstTxWarp prst="textNoShape">
              <a:avLst/>
            </a:prstTxWarp>
          </a:bodyPr>
          <a:lstStyle>
            <a:lvl1pPr algn="l" defTabSz="898223">
              <a:defRPr sz="1200">
                <a:latin typeface="Arial" charset="0"/>
                <a:cs typeface="+mn-cs"/>
              </a:defRPr>
            </a:lvl1pPr>
          </a:lstStyle>
          <a:p>
            <a:pPr>
              <a:defRPr/>
            </a:pPr>
            <a:endParaRPr lang="en-US"/>
          </a:p>
        </p:txBody>
      </p:sp>
      <p:sp>
        <p:nvSpPr>
          <p:cNvPr id="163845" name="Rectangle 5"/>
          <p:cNvSpPr>
            <a:spLocks noGrp="1" noChangeArrowheads="1"/>
          </p:cNvSpPr>
          <p:nvPr>
            <p:ph type="sldNum" sz="quarter" idx="3"/>
          </p:nvPr>
        </p:nvSpPr>
        <p:spPr bwMode="auto">
          <a:xfrm>
            <a:off x="3970734" y="8829121"/>
            <a:ext cx="3038145" cy="465743"/>
          </a:xfrm>
          <a:prstGeom prst="rect">
            <a:avLst/>
          </a:prstGeom>
          <a:noFill/>
          <a:ln w="9525">
            <a:noFill/>
            <a:miter lim="800000"/>
            <a:headEnd/>
            <a:tailEnd/>
          </a:ln>
          <a:effectLst/>
        </p:spPr>
        <p:txBody>
          <a:bodyPr vert="horz" wrap="square" lIns="89813" tIns="44907" rIns="89813" bIns="44907" numCol="1" anchor="b" anchorCtr="0" compatLnSpc="1">
            <a:prstTxWarp prst="textNoShape">
              <a:avLst/>
            </a:prstTxWarp>
          </a:bodyPr>
          <a:lstStyle>
            <a:lvl1pPr algn="r" defTabSz="898223">
              <a:defRPr sz="1200">
                <a:latin typeface="Arial" charset="0"/>
                <a:cs typeface="+mn-cs"/>
              </a:defRPr>
            </a:lvl1pPr>
          </a:lstStyle>
          <a:p>
            <a:pPr>
              <a:defRPr/>
            </a:pPr>
            <a:fld id="{578ACB9B-7D03-4A17-B758-202A4F6AE942}" type="slidenum">
              <a:rPr lang="en-US"/>
              <a:pPr>
                <a:defRPr/>
              </a:pPr>
              <a:t>‹#›</a:t>
            </a:fld>
            <a:endParaRPr lang="en-US"/>
          </a:p>
        </p:txBody>
      </p:sp>
    </p:spTree>
    <p:extLst>
      <p:ext uri="{BB962C8B-B14F-4D97-AF65-F5344CB8AC3E}">
        <p14:creationId xmlns:p14="http://schemas.microsoft.com/office/powerpoint/2010/main" val="9566015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6194" name="Rectangle 2"/>
          <p:cNvSpPr>
            <a:spLocks noGrp="1" noChangeArrowheads="1"/>
          </p:cNvSpPr>
          <p:nvPr>
            <p:ph type="hdr" sz="quarter"/>
          </p:nvPr>
        </p:nvSpPr>
        <p:spPr bwMode="auto">
          <a:xfrm>
            <a:off x="0" y="0"/>
            <a:ext cx="3038145" cy="465743"/>
          </a:xfrm>
          <a:prstGeom prst="rect">
            <a:avLst/>
          </a:prstGeom>
          <a:noFill/>
          <a:ln w="9525">
            <a:noFill/>
            <a:miter lim="800000"/>
            <a:headEnd/>
            <a:tailEnd/>
          </a:ln>
          <a:effectLst/>
        </p:spPr>
        <p:txBody>
          <a:bodyPr vert="horz" wrap="square" lIns="89813" tIns="44907" rIns="89813" bIns="44907" numCol="1" anchor="t" anchorCtr="0" compatLnSpc="1">
            <a:prstTxWarp prst="textNoShape">
              <a:avLst/>
            </a:prstTxWarp>
          </a:bodyPr>
          <a:lstStyle>
            <a:lvl1pPr algn="l" defTabSz="898223">
              <a:defRPr sz="1200">
                <a:latin typeface="Arial" charset="0"/>
                <a:cs typeface="+mn-cs"/>
              </a:defRPr>
            </a:lvl1pPr>
          </a:lstStyle>
          <a:p>
            <a:pPr>
              <a:defRPr/>
            </a:pPr>
            <a:endParaRPr lang="en-US"/>
          </a:p>
        </p:txBody>
      </p:sp>
      <p:sp>
        <p:nvSpPr>
          <p:cNvPr id="136195" name="Rectangle 3"/>
          <p:cNvSpPr>
            <a:spLocks noGrp="1" noChangeArrowheads="1"/>
          </p:cNvSpPr>
          <p:nvPr>
            <p:ph type="dt" idx="1"/>
          </p:nvPr>
        </p:nvSpPr>
        <p:spPr bwMode="auto">
          <a:xfrm>
            <a:off x="3970734" y="0"/>
            <a:ext cx="3038145" cy="465743"/>
          </a:xfrm>
          <a:prstGeom prst="rect">
            <a:avLst/>
          </a:prstGeom>
          <a:noFill/>
          <a:ln w="9525">
            <a:noFill/>
            <a:miter lim="800000"/>
            <a:headEnd/>
            <a:tailEnd/>
          </a:ln>
          <a:effectLst/>
        </p:spPr>
        <p:txBody>
          <a:bodyPr vert="horz" wrap="square" lIns="89813" tIns="44907" rIns="89813" bIns="44907" numCol="1" anchor="t" anchorCtr="0" compatLnSpc="1">
            <a:prstTxWarp prst="textNoShape">
              <a:avLst/>
            </a:prstTxWarp>
          </a:bodyPr>
          <a:lstStyle>
            <a:lvl1pPr algn="r" defTabSz="898223">
              <a:defRPr sz="1200">
                <a:latin typeface="Arial" charset="0"/>
                <a:cs typeface="+mn-cs"/>
              </a:defRPr>
            </a:lvl1pPr>
          </a:lstStyle>
          <a:p>
            <a:pPr>
              <a:defRPr/>
            </a:pPr>
            <a:endParaRPr lang="en-US"/>
          </a:p>
        </p:txBody>
      </p:sp>
      <p:sp>
        <p:nvSpPr>
          <p:cNvPr id="26628" name="Rectangle 4"/>
          <p:cNvSpPr>
            <a:spLocks noGrp="1" noRot="1" noChangeAspect="1" noChangeArrowheads="1" noTextEdit="1"/>
          </p:cNvSpPr>
          <p:nvPr>
            <p:ph type="sldImg" idx="2"/>
          </p:nvPr>
        </p:nvSpPr>
        <p:spPr bwMode="auto">
          <a:xfrm>
            <a:off x="987425" y="696913"/>
            <a:ext cx="503555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6197" name="Rectangle 5"/>
          <p:cNvSpPr>
            <a:spLocks noGrp="1" noChangeArrowheads="1"/>
          </p:cNvSpPr>
          <p:nvPr>
            <p:ph type="body" sz="quarter" idx="3"/>
          </p:nvPr>
        </p:nvSpPr>
        <p:spPr bwMode="auto">
          <a:xfrm>
            <a:off x="701345" y="4416098"/>
            <a:ext cx="5607711" cy="4183995"/>
          </a:xfrm>
          <a:prstGeom prst="rect">
            <a:avLst/>
          </a:prstGeom>
          <a:noFill/>
          <a:ln w="9525">
            <a:noFill/>
            <a:miter lim="800000"/>
            <a:headEnd/>
            <a:tailEnd/>
          </a:ln>
          <a:effectLst/>
        </p:spPr>
        <p:txBody>
          <a:bodyPr vert="horz" wrap="square" lIns="89813" tIns="44907" rIns="89813" bIns="4490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6198" name="Rectangle 6"/>
          <p:cNvSpPr>
            <a:spLocks noGrp="1" noChangeArrowheads="1"/>
          </p:cNvSpPr>
          <p:nvPr>
            <p:ph type="ftr" sz="quarter" idx="4"/>
          </p:nvPr>
        </p:nvSpPr>
        <p:spPr bwMode="auto">
          <a:xfrm>
            <a:off x="0" y="8829121"/>
            <a:ext cx="3038145" cy="465743"/>
          </a:xfrm>
          <a:prstGeom prst="rect">
            <a:avLst/>
          </a:prstGeom>
          <a:noFill/>
          <a:ln w="9525">
            <a:noFill/>
            <a:miter lim="800000"/>
            <a:headEnd/>
            <a:tailEnd/>
          </a:ln>
          <a:effectLst/>
        </p:spPr>
        <p:txBody>
          <a:bodyPr vert="horz" wrap="square" lIns="89813" tIns="44907" rIns="89813" bIns="44907" numCol="1" anchor="b" anchorCtr="0" compatLnSpc="1">
            <a:prstTxWarp prst="textNoShape">
              <a:avLst/>
            </a:prstTxWarp>
          </a:bodyPr>
          <a:lstStyle>
            <a:lvl1pPr algn="l" defTabSz="898223">
              <a:defRPr sz="1200">
                <a:latin typeface="Arial" charset="0"/>
                <a:cs typeface="+mn-cs"/>
              </a:defRPr>
            </a:lvl1pPr>
          </a:lstStyle>
          <a:p>
            <a:pPr>
              <a:defRPr/>
            </a:pPr>
            <a:endParaRPr lang="en-US"/>
          </a:p>
        </p:txBody>
      </p:sp>
      <p:sp>
        <p:nvSpPr>
          <p:cNvPr id="136199" name="Rectangle 7"/>
          <p:cNvSpPr>
            <a:spLocks noGrp="1" noChangeArrowheads="1"/>
          </p:cNvSpPr>
          <p:nvPr>
            <p:ph type="sldNum" sz="quarter" idx="5"/>
          </p:nvPr>
        </p:nvSpPr>
        <p:spPr bwMode="auto">
          <a:xfrm>
            <a:off x="3970734" y="8829121"/>
            <a:ext cx="3038145" cy="465743"/>
          </a:xfrm>
          <a:prstGeom prst="rect">
            <a:avLst/>
          </a:prstGeom>
          <a:noFill/>
          <a:ln w="9525">
            <a:noFill/>
            <a:miter lim="800000"/>
            <a:headEnd/>
            <a:tailEnd/>
          </a:ln>
          <a:effectLst/>
        </p:spPr>
        <p:txBody>
          <a:bodyPr vert="horz" wrap="square" lIns="89813" tIns="44907" rIns="89813" bIns="44907" numCol="1" anchor="b" anchorCtr="0" compatLnSpc="1">
            <a:prstTxWarp prst="textNoShape">
              <a:avLst/>
            </a:prstTxWarp>
          </a:bodyPr>
          <a:lstStyle>
            <a:lvl1pPr algn="r" defTabSz="898223">
              <a:defRPr sz="1200">
                <a:latin typeface="Arial" charset="0"/>
                <a:cs typeface="+mn-cs"/>
              </a:defRPr>
            </a:lvl1pPr>
          </a:lstStyle>
          <a:p>
            <a:pPr>
              <a:defRPr/>
            </a:pPr>
            <a:fld id="{438A2CF5-5055-46F2-BD7D-B4BDD14300E2}" type="slidenum">
              <a:rPr lang="en-US"/>
              <a:pPr>
                <a:defRPr/>
              </a:pPr>
              <a:t>‹#›</a:t>
            </a:fld>
            <a:endParaRPr lang="en-US"/>
          </a:p>
        </p:txBody>
      </p:sp>
    </p:spTree>
    <p:extLst>
      <p:ext uri="{BB962C8B-B14F-4D97-AF65-F5344CB8AC3E}">
        <p14:creationId xmlns:p14="http://schemas.microsoft.com/office/powerpoint/2010/main" val="3246817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descr="ASO brand"/>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882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742950" y="2130425"/>
            <a:ext cx="84201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485900" y="3886200"/>
            <a:ext cx="69342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829918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513" y="612775"/>
            <a:ext cx="59436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941513" y="5367338"/>
            <a:ext cx="59436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562631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95300" y="1600200"/>
            <a:ext cx="89154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001803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8"/>
            <a:ext cx="222885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95300" y="274638"/>
            <a:ext cx="653415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615261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5"/>
            <a:ext cx="8420100" cy="1470025"/>
          </a:xfrm>
        </p:spPr>
        <p:txBody>
          <a:bodyPr/>
          <a:lstStyle/>
          <a:p>
            <a:r>
              <a:rPr lang="en-US"/>
              <a:t>Click to edit Master title style</a:t>
            </a:r>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43D74748-96CF-4682-9B5A-4E0755043BD3}" type="datetimeFigureOut">
              <a:rPr lang="en-US"/>
              <a:pPr>
                <a:defRPr/>
              </a:pPr>
              <a:t>11/10/2021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EF1C313-C63E-4879-8684-C5DFED7EAD84}" type="slidenum">
              <a:rPr lang="en-US"/>
              <a:pPr>
                <a:defRPr/>
              </a:pPr>
              <a:t>‹#›</a:t>
            </a:fld>
            <a:endParaRPr lang="en-US"/>
          </a:p>
        </p:txBody>
      </p:sp>
    </p:spTree>
    <p:extLst>
      <p:ext uri="{BB962C8B-B14F-4D97-AF65-F5344CB8AC3E}">
        <p14:creationId xmlns:p14="http://schemas.microsoft.com/office/powerpoint/2010/main" val="22237001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0867634-1C1B-4BF3-B5C8-47EFA4D44935}" type="datetimeFigureOut">
              <a:rPr lang="en-US"/>
              <a:pPr>
                <a:defRPr/>
              </a:pPr>
              <a:t>11/10/2021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C63CA19-D7CF-4C6C-9AA7-E024DA835125}" type="slidenum">
              <a:rPr lang="en-US"/>
              <a:pPr>
                <a:defRPr/>
              </a:pPr>
              <a:t>‹#›</a:t>
            </a:fld>
            <a:endParaRPr lang="en-US"/>
          </a:p>
        </p:txBody>
      </p:sp>
    </p:spTree>
    <p:extLst>
      <p:ext uri="{BB962C8B-B14F-4D97-AF65-F5344CB8AC3E}">
        <p14:creationId xmlns:p14="http://schemas.microsoft.com/office/powerpoint/2010/main" val="21479500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583F6324-D034-4B7F-B92B-7BE9E7816B83}" type="datetimeFigureOut">
              <a:rPr lang="en-US"/>
              <a:pPr>
                <a:defRPr/>
              </a:pPr>
              <a:t>11/10/2021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3D5C625-DC62-4189-92F7-D6362F923569}" type="slidenum">
              <a:rPr lang="en-US"/>
              <a:pPr>
                <a:defRPr/>
              </a:pPr>
              <a:t>‹#›</a:t>
            </a:fld>
            <a:endParaRPr lang="en-US"/>
          </a:p>
        </p:txBody>
      </p:sp>
    </p:spTree>
    <p:extLst>
      <p:ext uri="{BB962C8B-B14F-4D97-AF65-F5344CB8AC3E}">
        <p14:creationId xmlns:p14="http://schemas.microsoft.com/office/powerpoint/2010/main" val="2924298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1CEDFF0-1B61-4EC5-AB23-438EB08A81CC}" type="datetimeFigureOut">
              <a:rPr lang="en-US"/>
              <a:pPr>
                <a:defRPr/>
              </a:pPr>
              <a:t>11/10/2021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30C2B8F-CEC6-4015-94BB-90457BCA1157}" type="slidenum">
              <a:rPr lang="en-US"/>
              <a:pPr>
                <a:defRPr/>
              </a:pPr>
              <a:t>‹#›</a:t>
            </a:fld>
            <a:endParaRPr lang="en-US"/>
          </a:p>
        </p:txBody>
      </p:sp>
    </p:spTree>
    <p:extLst>
      <p:ext uri="{BB962C8B-B14F-4D97-AF65-F5344CB8AC3E}">
        <p14:creationId xmlns:p14="http://schemas.microsoft.com/office/powerpoint/2010/main" val="32114459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CBD4312-3998-41C4-98E6-87368822E6BC}" type="datetimeFigureOut">
              <a:rPr lang="en-US"/>
              <a:pPr>
                <a:defRPr/>
              </a:pPr>
              <a:t>11/10/2021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9F35A1A-9BEB-4355-AFB2-72C51A058F11}" type="slidenum">
              <a:rPr lang="en-US"/>
              <a:pPr>
                <a:defRPr/>
              </a:pPr>
              <a:t>‹#›</a:t>
            </a:fld>
            <a:endParaRPr lang="en-US"/>
          </a:p>
        </p:txBody>
      </p:sp>
    </p:spTree>
    <p:extLst>
      <p:ext uri="{BB962C8B-B14F-4D97-AF65-F5344CB8AC3E}">
        <p14:creationId xmlns:p14="http://schemas.microsoft.com/office/powerpoint/2010/main" val="31638718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1EEC9265-1BD6-42BF-9C68-4E4DE87A31B5}" type="datetimeFigureOut">
              <a:rPr lang="en-US"/>
              <a:pPr>
                <a:defRPr/>
              </a:pPr>
              <a:t>11/10/2021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DB32C3E-2A2A-4930-BF62-587191E21CC3}" type="slidenum">
              <a:rPr lang="en-US"/>
              <a:pPr>
                <a:defRPr/>
              </a:pPr>
              <a:t>‹#›</a:t>
            </a:fld>
            <a:endParaRPr lang="en-US"/>
          </a:p>
        </p:txBody>
      </p:sp>
    </p:spTree>
    <p:extLst>
      <p:ext uri="{BB962C8B-B14F-4D97-AF65-F5344CB8AC3E}">
        <p14:creationId xmlns:p14="http://schemas.microsoft.com/office/powerpoint/2010/main" val="36566520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3C7FC92-C87A-44EC-A617-215CFCD61689}" type="datetimeFigureOut">
              <a:rPr lang="en-US"/>
              <a:pPr>
                <a:defRPr/>
              </a:pPr>
              <a:t>11/10/2021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DB2A553-125F-4877-B68F-C8D7E2B380FD}" type="slidenum">
              <a:rPr lang="en-US"/>
              <a:pPr>
                <a:defRPr/>
              </a:pPr>
              <a:t>‹#›</a:t>
            </a:fld>
            <a:endParaRPr lang="en-US"/>
          </a:p>
        </p:txBody>
      </p:sp>
    </p:spTree>
    <p:extLst>
      <p:ext uri="{BB962C8B-B14F-4D97-AF65-F5344CB8AC3E}">
        <p14:creationId xmlns:p14="http://schemas.microsoft.com/office/powerpoint/2010/main" val="1294125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36848333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3259B12E-736F-4F37-BF59-C5644443DE4F}" type="datetimeFigureOut">
              <a:rPr lang="en-US"/>
              <a:pPr>
                <a:defRPr/>
              </a:pPr>
              <a:t>11/10/2021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09E963B-43CF-46FE-B6C5-0DFFBF91E1D6}" type="slidenum">
              <a:rPr lang="en-US"/>
              <a:pPr>
                <a:defRPr/>
              </a:pPr>
              <a:t>‹#›</a:t>
            </a:fld>
            <a:endParaRPr lang="en-US"/>
          </a:p>
        </p:txBody>
      </p:sp>
    </p:spTree>
    <p:extLst>
      <p:ext uri="{BB962C8B-B14F-4D97-AF65-F5344CB8AC3E}">
        <p14:creationId xmlns:p14="http://schemas.microsoft.com/office/powerpoint/2010/main" val="31953262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513"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452B4D06-4FB0-44F2-A121-F15B1E690AFF}" type="datetimeFigureOut">
              <a:rPr lang="en-US"/>
              <a:pPr>
                <a:defRPr/>
              </a:pPr>
              <a:t>11/10/2021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652321B-AE77-48B3-96CC-16387C9D32C6}" type="slidenum">
              <a:rPr lang="en-US"/>
              <a:pPr>
                <a:defRPr/>
              </a:pPr>
              <a:t>‹#›</a:t>
            </a:fld>
            <a:endParaRPr lang="en-US"/>
          </a:p>
        </p:txBody>
      </p:sp>
    </p:spTree>
    <p:extLst>
      <p:ext uri="{BB962C8B-B14F-4D97-AF65-F5344CB8AC3E}">
        <p14:creationId xmlns:p14="http://schemas.microsoft.com/office/powerpoint/2010/main" val="34617297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7" descr="ASO brand"/>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882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B8852BA-45A9-4A2B-B9BA-71B618284277}" type="datetimeFigureOut">
              <a:rPr lang="en-US"/>
              <a:pPr>
                <a:defRPr/>
              </a:pPr>
              <a:t>11/10/2021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C9124C7-62A3-4850-AB35-FEFE2B5043E2}" type="slidenum">
              <a:rPr lang="en-US"/>
              <a:pPr>
                <a:defRPr/>
              </a:pPr>
              <a:t>‹#›</a:t>
            </a:fld>
            <a:endParaRPr lang="en-US"/>
          </a:p>
        </p:txBody>
      </p:sp>
    </p:spTree>
    <p:extLst>
      <p:ext uri="{BB962C8B-B14F-4D97-AF65-F5344CB8AC3E}">
        <p14:creationId xmlns:p14="http://schemas.microsoft.com/office/powerpoint/2010/main" val="758985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8"/>
            <a:ext cx="222885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95300" y="274638"/>
            <a:ext cx="65341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B8C15AB2-B27E-4C72-91B9-84B95768F4D4}" type="datetimeFigureOut">
              <a:rPr lang="en-US"/>
              <a:pPr>
                <a:defRPr/>
              </a:pPr>
              <a:t>11/10/2021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3F93313-57FA-4D09-8AC5-D107B905075B}" type="slidenum">
              <a:rPr lang="en-US"/>
              <a:pPr>
                <a:defRPr/>
              </a:pPr>
              <a:t>‹#›</a:t>
            </a:fld>
            <a:endParaRPr lang="en-US"/>
          </a:p>
        </p:txBody>
      </p:sp>
    </p:spTree>
    <p:extLst>
      <p:ext uri="{BB962C8B-B14F-4D97-AF65-F5344CB8AC3E}">
        <p14:creationId xmlns:p14="http://schemas.microsoft.com/office/powerpoint/2010/main" val="13113376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7" descr="ASO brand"/>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3813" y="0"/>
            <a:ext cx="9906001" cy="693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95300" y="785802"/>
            <a:ext cx="8915400" cy="1143000"/>
          </a:xfrm>
          <a:prstGeom prst="rect">
            <a:avLst/>
          </a:prstGeom>
        </p:spPr>
        <p:txBody>
          <a:bodyPr/>
          <a:lstStyle>
            <a:lvl1pPr algn="l">
              <a:defRPr sz="2800">
                <a:solidFill>
                  <a:srgbClr val="C00000"/>
                </a:solidFill>
                <a:effectLst>
                  <a:outerShdw blurRad="38100" dist="38100" dir="2700000" algn="tl">
                    <a:srgbClr val="000000">
                      <a:alpha val="43137"/>
                    </a:srgbClr>
                  </a:outerShdw>
                </a:effectLst>
                <a:latin typeface="Arial Rounded MT Bold" pitchFamily="34" charset="0"/>
              </a:defRPr>
            </a:lvl1pPr>
          </a:lstStyle>
          <a:p>
            <a:r>
              <a:rPr lang="en-US"/>
              <a:t>Click to edit Master title style</a:t>
            </a:r>
          </a:p>
        </p:txBody>
      </p:sp>
      <p:sp>
        <p:nvSpPr>
          <p:cNvPr id="3" name="Content Placeholder 2"/>
          <p:cNvSpPr>
            <a:spLocks noGrp="1"/>
          </p:cNvSpPr>
          <p:nvPr>
            <p:ph idx="1"/>
          </p:nvPr>
        </p:nvSpPr>
        <p:spPr>
          <a:xfrm>
            <a:off x="495300" y="1600200"/>
            <a:ext cx="8915400" cy="4525963"/>
          </a:xfrm>
          <a:prstGeom prst="rect">
            <a:avLst/>
          </a:prstGeom>
        </p:spPr>
        <p:txBody>
          <a:bodyPr/>
          <a:lstStyle>
            <a:lvl1pPr>
              <a:buFontTx/>
              <a:buBlip>
                <a:blip r:embed="rId3"/>
              </a:buBlip>
              <a:defRPr sz="2000"/>
            </a:lvl1pPr>
            <a:lvl2pPr>
              <a:buFontTx/>
              <a:buBlip>
                <a:blip r:embed="rId3"/>
              </a:buBlip>
              <a:defRPr sz="2000"/>
            </a:lvl2pPr>
            <a:lvl3pPr>
              <a:buFontTx/>
              <a:buBlip>
                <a:blip r:embed="rId3"/>
              </a:buBlip>
              <a:defRPr sz="2000"/>
            </a:lvl3pPr>
            <a:lvl4pPr>
              <a:buFontTx/>
              <a:buBlip>
                <a:blip r:embed="rId3"/>
              </a:buBlip>
              <a:defRPr sz="2000"/>
            </a:lvl4pPr>
            <a:lvl5pPr>
              <a:buFontTx/>
              <a:buBlip>
                <a:blip r:embed="rId3"/>
              </a:buBlip>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9118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82638" y="2906713"/>
            <a:ext cx="84201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074578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953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29200" y="1600200"/>
            <a:ext cx="43815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169202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73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73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375" y="1535113"/>
            <a:ext cx="437832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375" y="2174875"/>
            <a:ext cx="437832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45927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13239585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7" descr="ASO brand"/>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3813" y="0"/>
            <a:ext cx="9906001" cy="6932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6474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3500" y="273050"/>
            <a:ext cx="553720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0"/>
            <a:ext cx="3259138"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227208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Picture 7" descr="ASO brand"/>
          <p:cNvSpPr>
            <a:spLocks noChangeAspect="1" noChangeArrowheads="1"/>
          </p:cNvSpPr>
          <p:nvPr userDrawn="1"/>
        </p:nvSpPr>
        <p:spPr bwMode="auto">
          <a:xfrm>
            <a:off x="0" y="0"/>
            <a:ext cx="9982200" cy="701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endParaRPr lang="en-US"/>
          </a:p>
        </p:txBody>
      </p:sp>
      <p:sp>
        <p:nvSpPr>
          <p:cNvPr id="1027" name="Line 8"/>
          <p:cNvSpPr>
            <a:spLocks noChangeShapeType="1"/>
          </p:cNvSpPr>
          <p:nvPr/>
        </p:nvSpPr>
        <p:spPr bwMode="auto">
          <a:xfrm>
            <a:off x="1828800" y="6400800"/>
            <a:ext cx="6400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8" name="Text Box 9"/>
          <p:cNvSpPr txBox="1">
            <a:spLocks noChangeArrowheads="1"/>
          </p:cNvSpPr>
          <p:nvPr/>
        </p:nvSpPr>
        <p:spPr bwMode="auto">
          <a:xfrm>
            <a:off x="8305800" y="6248400"/>
            <a:ext cx="17526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defRPr/>
            </a:pPr>
            <a:r>
              <a:rPr lang="en-US" sz="1200"/>
              <a:t>www.asoplc.com</a:t>
            </a:r>
          </a:p>
        </p:txBody>
      </p:sp>
      <p:sp>
        <p:nvSpPr>
          <p:cNvPr id="3" name="TextBox 2">
            <a:extLst>
              <a:ext uri="{FF2B5EF4-FFF2-40B4-BE49-F238E27FC236}">
                <a16:creationId xmlns:a16="http://schemas.microsoft.com/office/drawing/2014/main" id="{C9C3E761-81C4-4363-A5D3-5AF40A2B6F73}"/>
              </a:ext>
            </a:extLst>
          </p:cNvPr>
          <p:cNvSpPr txBox="1"/>
          <p:nvPr userDrawn="1">
            <p:extLst>
              <p:ext uri="{1162E1C5-73C7-4A58-AE30-91384D911F3F}">
                <p184:classification xmlns:p184="http://schemas.microsoft.com/office/powerpoint/2018/4/main" xmlns="" val="watermark"/>
              </p:ext>
            </p:extLst>
          </p:nvPr>
        </p:nvSpPr>
        <p:spPr>
          <a:xfrm rot="-1800000">
            <a:off x="4488625" y="3352800"/>
            <a:ext cx="773112" cy="152400"/>
          </a:xfrm>
          <a:prstGeom prst="rect">
            <a:avLst/>
          </a:prstGeom>
        </p:spPr>
        <p:txBody>
          <a:bodyPr horzOverflow="overflow" lIns="0" tIns="0" rIns="0" bIns="0">
            <a:spAutoFit/>
          </a:bodyPr>
          <a:lstStyle/>
          <a:p>
            <a:pPr algn="ctr"/>
            <a:r>
              <a:rPr lang="en-US" sz="1000">
                <a:solidFill>
                  <a:srgbClr val="000000"/>
                </a:solidFill>
                <a:latin typeface="Calibri" panose="020F0502020204030204" pitchFamily="34" charset="0"/>
                <a:cs typeface="Calibri" panose="020F0502020204030204" pitchFamily="34" charset="0"/>
              </a:rPr>
              <a:t>NOT FOR SALE</a:t>
            </a:r>
          </a:p>
        </p:txBody>
      </p:sp>
    </p:spTree>
  </p:cSld>
  <p:clrMap bg1="lt1" tx1="dk1" bg2="lt2" tx2="dk2" accent1="accent1" accent2="accent2" accent3="accent3" accent4="accent4" accent5="accent5" accent6="accent6" hlink="hlink" folHlink="folHlink"/>
  <p:sldLayoutIdLst>
    <p:sldLayoutId id="2147484481" r:id="rId1"/>
    <p:sldLayoutId id="2147484462" r:id="rId2"/>
    <p:sldLayoutId id="2147484482" r:id="rId3"/>
    <p:sldLayoutId id="2147484463" r:id="rId4"/>
    <p:sldLayoutId id="2147484464" r:id="rId5"/>
    <p:sldLayoutId id="2147484465" r:id="rId6"/>
    <p:sldLayoutId id="2147484466" r:id="rId7"/>
    <p:sldLayoutId id="2147484483" r:id="rId8"/>
    <p:sldLayoutId id="2147484467" r:id="rId9"/>
    <p:sldLayoutId id="2147484468" r:id="rId10"/>
    <p:sldLayoutId id="2147484469" r:id="rId11"/>
    <p:sldLayoutId id="214748447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cs typeface="Arial" charset="0"/>
              </a:defRPr>
            </a:lvl1pPr>
          </a:lstStyle>
          <a:p>
            <a:pPr>
              <a:defRPr/>
            </a:pPr>
            <a:fld id="{473795C6-02DC-487A-A236-43B58920FBD8}" type="datetimeFigureOut">
              <a:rPr lang="en-US"/>
              <a:pPr>
                <a:defRPr/>
              </a:pPr>
              <a:t>11/10/2021</a:t>
            </a:fld>
            <a:endParaRPr lang="en-US"/>
          </a:p>
        </p:txBody>
      </p:sp>
      <p:sp>
        <p:nvSpPr>
          <p:cNvPr id="5" name="Footer Placeholder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cs typeface="Arial" charset="0"/>
              </a:defRPr>
            </a:lvl1pPr>
          </a:lstStyle>
          <a:p>
            <a:pPr>
              <a:defRPr/>
            </a:pPr>
            <a:endParaRPr lang="en-US"/>
          </a:p>
        </p:txBody>
      </p:sp>
      <p:sp>
        <p:nvSpPr>
          <p:cNvPr id="6" name="Slide Number Placeholder 5"/>
          <p:cNvSpPr>
            <a:spLocks noGrp="1"/>
          </p:cNvSpPr>
          <p:nvPr>
            <p:ph type="sldNum" sz="quarter" idx="4"/>
          </p:nvPr>
        </p:nvSpPr>
        <p:spPr>
          <a:xfrm>
            <a:off x="7099300" y="6356350"/>
            <a:ext cx="23114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cs typeface="Arial" charset="0"/>
              </a:defRPr>
            </a:lvl1pPr>
          </a:lstStyle>
          <a:p>
            <a:pPr>
              <a:defRPr/>
            </a:pPr>
            <a:fld id="{DC557BD3-010C-456F-BDBC-CC75A3866EA5}" type="slidenum">
              <a:rPr lang="en-US"/>
              <a:pPr>
                <a:defRPr/>
              </a:pPr>
              <a:t>‹#›</a:t>
            </a:fld>
            <a:endParaRPr lang="en-US"/>
          </a:p>
        </p:txBody>
      </p:sp>
      <p:sp>
        <p:nvSpPr>
          <p:cNvPr id="3" name="TextBox 2">
            <a:extLst>
              <a:ext uri="{FF2B5EF4-FFF2-40B4-BE49-F238E27FC236}">
                <a16:creationId xmlns:a16="http://schemas.microsoft.com/office/drawing/2014/main" id="{AF81D7EE-9141-490F-86B4-D9CEA6BF4065}"/>
              </a:ext>
            </a:extLst>
          </p:cNvPr>
          <p:cNvSpPr txBox="1"/>
          <p:nvPr userDrawn="1">
            <p:extLst>
              <p:ext uri="{1162E1C5-73C7-4A58-AE30-91384D911F3F}">
                <p184:classification xmlns:p184="http://schemas.microsoft.com/office/powerpoint/2018/4/main" xmlns="" val="watermark"/>
              </p:ext>
            </p:extLst>
          </p:nvPr>
        </p:nvSpPr>
        <p:spPr>
          <a:xfrm rot="-1800000">
            <a:off x="4488625" y="3352800"/>
            <a:ext cx="773112" cy="152400"/>
          </a:xfrm>
          <a:prstGeom prst="rect">
            <a:avLst/>
          </a:prstGeom>
        </p:spPr>
        <p:txBody>
          <a:bodyPr horzOverflow="overflow" lIns="0" tIns="0" rIns="0" bIns="0">
            <a:spAutoFit/>
          </a:bodyPr>
          <a:lstStyle/>
          <a:p>
            <a:pPr algn="ctr"/>
            <a:r>
              <a:rPr lang="en-US" sz="1000">
                <a:solidFill>
                  <a:srgbClr val="000000"/>
                </a:solidFill>
                <a:latin typeface="Calibri" panose="020F0502020204030204" pitchFamily="34" charset="0"/>
                <a:cs typeface="Calibri" panose="020F0502020204030204" pitchFamily="34" charset="0"/>
              </a:rPr>
              <a:t>NOT FOR SALE</a:t>
            </a:r>
          </a:p>
        </p:txBody>
      </p:sp>
    </p:spTree>
  </p:cSld>
  <p:clrMap bg1="lt1" tx1="dk1" bg2="lt2" tx2="dk2" accent1="accent1" accent2="accent2" accent3="accent3" accent4="accent4" accent5="accent5" accent6="accent6" hlink="hlink" folHlink="folHlink"/>
  <p:sldLayoutIdLst>
    <p:sldLayoutId id="2147484471" r:id="rId1"/>
    <p:sldLayoutId id="2147484472" r:id="rId2"/>
    <p:sldLayoutId id="2147484473" r:id="rId3"/>
    <p:sldLayoutId id="2147484474" r:id="rId4"/>
    <p:sldLayoutId id="2147484475" r:id="rId5"/>
    <p:sldLayoutId id="2147484476" r:id="rId6"/>
    <p:sldLayoutId id="2147484477" r:id="rId7"/>
    <p:sldLayoutId id="2147484478" r:id="rId8"/>
    <p:sldLayoutId id="2147484479" r:id="rId9"/>
    <p:sldLayoutId id="2147484484" r:id="rId10"/>
    <p:sldLayoutId id="2147484480"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8" Type="http://schemas.openxmlformats.org/officeDocument/2006/relationships/diagramColors" Target="../diagrams/colors4.xml"/><Relationship Id="rId13" Type="http://schemas.openxmlformats.org/officeDocument/2006/relationships/image" Target="../media/image11.png"/><Relationship Id="rId3" Type="http://schemas.openxmlformats.org/officeDocument/2006/relationships/image" Target="../media/image5.png"/><Relationship Id="rId7" Type="http://schemas.openxmlformats.org/officeDocument/2006/relationships/diagramQuickStyle" Target="../diagrams/quickStyle4.xml"/><Relationship Id="rId12" Type="http://schemas.openxmlformats.org/officeDocument/2006/relationships/image" Target="../media/image10.jpeg"/><Relationship Id="rId2" Type="http://schemas.openxmlformats.org/officeDocument/2006/relationships/image" Target="../media/image4.png"/><Relationship Id="rId1" Type="http://schemas.openxmlformats.org/officeDocument/2006/relationships/slideLayout" Target="../slideLayouts/slideLayout8.xml"/><Relationship Id="rId6" Type="http://schemas.openxmlformats.org/officeDocument/2006/relationships/diagramLayout" Target="../diagrams/layout4.xml"/><Relationship Id="rId11" Type="http://schemas.openxmlformats.org/officeDocument/2006/relationships/image" Target="../media/image9.jpeg"/><Relationship Id="rId5" Type="http://schemas.openxmlformats.org/officeDocument/2006/relationships/diagramData" Target="../diagrams/data4.xml"/><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6.png"/><Relationship Id="rId9" Type="http://schemas.microsoft.com/office/2007/relationships/diagramDrawing" Target="../diagrams/drawing4.xml"/><Relationship Id="rId14" Type="http://schemas.openxmlformats.org/officeDocument/2006/relationships/image" Target="../media/image12.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8" Type="http://schemas.openxmlformats.org/officeDocument/2006/relationships/diagramColors" Target="../diagrams/colors5.xml"/><Relationship Id="rId3" Type="http://schemas.openxmlformats.org/officeDocument/2006/relationships/image" Target="../media/image5.png"/><Relationship Id="rId7" Type="http://schemas.openxmlformats.org/officeDocument/2006/relationships/diagramQuickStyle" Target="../diagrams/quickStyle5.xml"/><Relationship Id="rId2" Type="http://schemas.openxmlformats.org/officeDocument/2006/relationships/image" Target="../media/image4.png"/><Relationship Id="rId1" Type="http://schemas.openxmlformats.org/officeDocument/2006/relationships/slideLayout" Target="../slideLayouts/slideLayout8.xml"/><Relationship Id="rId6" Type="http://schemas.openxmlformats.org/officeDocument/2006/relationships/diagramLayout" Target="../diagrams/layout5.xml"/><Relationship Id="rId11" Type="http://schemas.openxmlformats.org/officeDocument/2006/relationships/image" Target="../media/image15.png"/><Relationship Id="rId5" Type="http://schemas.openxmlformats.org/officeDocument/2006/relationships/diagramData" Target="../diagrams/data5.xml"/><Relationship Id="rId10" Type="http://schemas.openxmlformats.org/officeDocument/2006/relationships/image" Target="../media/image14.jpeg"/><Relationship Id="rId4" Type="http://schemas.openxmlformats.org/officeDocument/2006/relationships/image" Target="../media/image6.png"/><Relationship Id="rId9" Type="http://schemas.microsoft.com/office/2007/relationships/diagramDrawing" Target="../diagrams/drawing5.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5.png"/><Relationship Id="rId7" Type="http://schemas.openxmlformats.org/officeDocument/2006/relationships/diagramQuickStyle" Target="../diagrams/quickStyle1.xml"/><Relationship Id="rId2" Type="http://schemas.openxmlformats.org/officeDocument/2006/relationships/image" Target="../media/image4.png"/><Relationship Id="rId1" Type="http://schemas.openxmlformats.org/officeDocument/2006/relationships/slideLayout" Target="../slideLayouts/slideLayout8.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6.png"/><Relationship Id="rId9" Type="http://schemas.microsoft.com/office/2007/relationships/diagramDrawing" Target="../diagrams/drawing1.xml"/></Relationships>
</file>

<file path=ppt/slides/_rels/slide6.xml.rels><?xml version="1.0" encoding="UTF-8" standalone="yes"?>
<Relationships xmlns="http://schemas.openxmlformats.org/package/2006/relationships"><Relationship Id="rId8" Type="http://schemas.openxmlformats.org/officeDocument/2006/relationships/diagramColors" Target="../diagrams/colors2.xml"/><Relationship Id="rId3" Type="http://schemas.openxmlformats.org/officeDocument/2006/relationships/image" Target="../media/image5.png"/><Relationship Id="rId7" Type="http://schemas.openxmlformats.org/officeDocument/2006/relationships/diagramQuickStyle" Target="../diagrams/quickStyle2.xml"/><Relationship Id="rId2" Type="http://schemas.openxmlformats.org/officeDocument/2006/relationships/image" Target="../media/image4.png"/><Relationship Id="rId1" Type="http://schemas.openxmlformats.org/officeDocument/2006/relationships/slideLayout" Target="../slideLayouts/slideLayout8.xml"/><Relationship Id="rId6" Type="http://schemas.openxmlformats.org/officeDocument/2006/relationships/diagramLayout" Target="../diagrams/layout2.xml"/><Relationship Id="rId5" Type="http://schemas.openxmlformats.org/officeDocument/2006/relationships/diagramData" Target="../diagrams/data2.xml"/><Relationship Id="rId4" Type="http://schemas.openxmlformats.org/officeDocument/2006/relationships/image" Target="../media/image6.png"/><Relationship Id="rId9" Type="http://schemas.microsoft.com/office/2007/relationships/diagramDrawing" Target="../diagrams/drawing2.xml"/></Relationships>
</file>

<file path=ppt/slides/_rels/slide7.xml.rels><?xml version="1.0" encoding="UTF-8" standalone="yes"?>
<Relationships xmlns="http://schemas.openxmlformats.org/package/2006/relationships"><Relationship Id="rId8" Type="http://schemas.openxmlformats.org/officeDocument/2006/relationships/diagramColors" Target="../diagrams/colors3.xml"/><Relationship Id="rId3" Type="http://schemas.openxmlformats.org/officeDocument/2006/relationships/image" Target="../media/image5.png"/><Relationship Id="rId7" Type="http://schemas.openxmlformats.org/officeDocument/2006/relationships/diagramQuickStyle" Target="../diagrams/quickStyle3.xml"/><Relationship Id="rId2" Type="http://schemas.openxmlformats.org/officeDocument/2006/relationships/image" Target="../media/image4.png"/><Relationship Id="rId1" Type="http://schemas.openxmlformats.org/officeDocument/2006/relationships/slideLayout" Target="../slideLayouts/slideLayout8.xml"/><Relationship Id="rId6" Type="http://schemas.openxmlformats.org/officeDocument/2006/relationships/diagramLayout" Target="../diagrams/layout3.xml"/><Relationship Id="rId5" Type="http://schemas.openxmlformats.org/officeDocument/2006/relationships/diagramData" Target="../diagrams/data3.xml"/><Relationship Id="rId4" Type="http://schemas.openxmlformats.org/officeDocument/2006/relationships/image" Target="../media/image6.png"/><Relationship Id="rId9" Type="http://schemas.microsoft.com/office/2007/relationships/diagramDrawing" Target="../diagrams/drawing3.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8.xml"/><Relationship Id="rId5" Type="http://schemas.openxmlformats.org/officeDocument/2006/relationships/image" Target="../media/image7.png"/><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6F5E5428-33CC-4E41-80FA-FD7E067574EA}"/>
              </a:ext>
            </a:extLst>
          </p:cNvPr>
          <p:cNvSpPr txBox="1">
            <a:spLocks noChangeArrowheads="1"/>
          </p:cNvSpPr>
          <p:nvPr/>
        </p:nvSpPr>
        <p:spPr>
          <a:xfrm>
            <a:off x="446978" y="2303061"/>
            <a:ext cx="90805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defRPr/>
            </a:pPr>
            <a:r>
              <a:rPr lang="en-US" sz="3200" kern="0" dirty="0">
                <a:solidFill>
                  <a:srgbClr val="C00000"/>
                </a:solidFill>
                <a:effectLst>
                  <a:outerShdw blurRad="38100" dist="38100" dir="2700000" algn="tl">
                    <a:srgbClr val="000000">
                      <a:alpha val="43137"/>
                    </a:srgbClr>
                  </a:outerShdw>
                </a:effectLst>
                <a:latin typeface="Arial Rounded MT Bold" pitchFamily="34" charset="0"/>
              </a:rPr>
              <a:t>Imperatives and Aggregation of Off-Taker Savings</a:t>
            </a:r>
            <a:br>
              <a:rPr lang="en-US" sz="3200" kern="0" dirty="0">
                <a:solidFill>
                  <a:srgbClr val="C00000"/>
                </a:solidFill>
                <a:effectLst>
                  <a:outerShdw blurRad="38100" dist="38100" dir="2700000" algn="tl">
                    <a:srgbClr val="000000">
                      <a:alpha val="43137"/>
                    </a:srgbClr>
                  </a:outerShdw>
                </a:effectLst>
                <a:latin typeface="Arial Rounded MT Bold" pitchFamily="34" charset="0"/>
              </a:rPr>
            </a:br>
            <a:br>
              <a:rPr lang="en-US" sz="3200" kern="0" dirty="0">
                <a:solidFill>
                  <a:srgbClr val="C00000"/>
                </a:solidFill>
                <a:effectLst>
                  <a:outerShdw blurRad="38100" dist="38100" dir="2700000" algn="tl">
                    <a:srgbClr val="000000">
                      <a:alpha val="43137"/>
                    </a:srgbClr>
                  </a:outerShdw>
                </a:effectLst>
                <a:latin typeface="Arial Rounded MT Bold" pitchFamily="34" charset="0"/>
              </a:rPr>
            </a:br>
            <a:r>
              <a:rPr lang="en-US" sz="3200" kern="0" dirty="0">
                <a:solidFill>
                  <a:srgbClr val="C00000"/>
                </a:solidFill>
                <a:effectLst>
                  <a:outerShdw blurRad="38100" dist="38100" dir="2700000" algn="tl">
                    <a:srgbClr val="000000">
                      <a:alpha val="43137"/>
                    </a:srgbClr>
                  </a:outerShdw>
                </a:effectLst>
                <a:latin typeface="Arial Rounded MT Bold" pitchFamily="34" charset="0"/>
              </a:rPr>
              <a:t>Towards Home Ownership</a:t>
            </a:r>
            <a:endParaRPr lang="en-US" sz="2400" kern="0" dirty="0">
              <a:solidFill>
                <a:schemeClr val="tx1"/>
              </a:solidFill>
              <a:effectLst>
                <a:outerShdw blurRad="38100" dist="38100" dir="2700000" algn="tl">
                  <a:srgbClr val="000000">
                    <a:alpha val="43137"/>
                  </a:srgbClr>
                </a:outerShdw>
              </a:effectLst>
              <a:latin typeface="Arial Rounded MT Bold" pitchFamily="34" charset="0"/>
            </a:endParaRPr>
          </a:p>
        </p:txBody>
      </p:sp>
      <p:sp>
        <p:nvSpPr>
          <p:cNvPr id="6" name="Line 8">
            <a:extLst>
              <a:ext uri="{FF2B5EF4-FFF2-40B4-BE49-F238E27FC236}">
                <a16:creationId xmlns:a16="http://schemas.microsoft.com/office/drawing/2014/main" id="{AFEB2C5E-F5D3-4544-8C22-D3BE6C2A2996}"/>
              </a:ext>
            </a:extLst>
          </p:cNvPr>
          <p:cNvSpPr>
            <a:spLocks noChangeShapeType="1"/>
          </p:cNvSpPr>
          <p:nvPr/>
        </p:nvSpPr>
        <p:spPr bwMode="auto">
          <a:xfrm>
            <a:off x="452438" y="3429000"/>
            <a:ext cx="908050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8" name="Line 8">
            <a:extLst>
              <a:ext uri="{FF2B5EF4-FFF2-40B4-BE49-F238E27FC236}">
                <a16:creationId xmlns:a16="http://schemas.microsoft.com/office/drawing/2014/main" id="{3E4D1CC2-79F6-4A05-B5A7-827A22CF9D90}"/>
              </a:ext>
            </a:extLst>
          </p:cNvPr>
          <p:cNvSpPr>
            <a:spLocks noChangeShapeType="1"/>
          </p:cNvSpPr>
          <p:nvPr/>
        </p:nvSpPr>
        <p:spPr bwMode="auto">
          <a:xfrm>
            <a:off x="452438" y="3370174"/>
            <a:ext cx="9080500" cy="0"/>
          </a:xfrm>
          <a:prstGeom prst="line">
            <a:avLst/>
          </a:prstGeom>
          <a:noFill/>
          <a:ln w="57150">
            <a:solidFill>
              <a:srgbClr val="A82800"/>
            </a:solidFill>
            <a:round/>
            <a:headEnd/>
            <a:tailEnd/>
          </a:ln>
          <a:extLst>
            <a:ext uri="{909E8E84-426E-40DD-AFC4-6F175D3DCCD1}">
              <a14:hiddenFill xmlns:a14="http://schemas.microsoft.com/office/drawing/2010/main">
                <a:noFill/>
              </a14:hiddenFill>
            </a:ext>
          </a:extLst>
        </p:spPr>
        <p:txBody>
          <a:bodyPr/>
          <a:lstStyle/>
          <a:p>
            <a:endParaRPr lang="en-US" dirty="0"/>
          </a:p>
        </p:txBody>
      </p:sp>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4539914" y="6487597"/>
            <a:ext cx="1000667" cy="209550"/>
          </a:xfrm>
          <a:prstGeom prst="rect">
            <a:avLst/>
          </a:prstGeom>
        </p:spPr>
      </p:pic>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4663136" y="6212782"/>
            <a:ext cx="657581" cy="276225"/>
          </a:xfrm>
          <a:prstGeom prst="rect">
            <a:avLst/>
          </a:prstGeom>
        </p:spPr>
      </p:pic>
      <p:pic>
        <p:nvPicPr>
          <p:cNvPr id="18" name="Picture 18">
            <a:extLst>
              <a:ext uri="{FF2B5EF4-FFF2-40B4-BE49-F238E27FC236}">
                <a16:creationId xmlns:a16="http://schemas.microsoft.com/office/drawing/2014/main" id="{A201D680-4F8B-4141-922C-936301BD979D}"/>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9" name="Picture 18">
            <a:extLst>
              <a:ext uri="{FF2B5EF4-FFF2-40B4-BE49-F238E27FC236}">
                <a16:creationId xmlns:a16="http://schemas.microsoft.com/office/drawing/2014/main" id="{9D41A832-F310-4018-A30F-DC32F390CFE0}"/>
              </a:ext>
            </a:extLst>
          </p:cNvPr>
          <p:cNvPicPr>
            <a:picLocks noChangeAspect="1"/>
          </p:cNvPicPr>
          <p:nvPr/>
        </p:nvPicPr>
        <p:blipFill>
          <a:blip r:embed="rId4"/>
          <a:stretch>
            <a:fillRect/>
          </a:stretch>
        </p:blipFill>
        <p:spPr>
          <a:xfrm>
            <a:off x="5818352" y="6401203"/>
            <a:ext cx="9530" cy="285750"/>
          </a:xfrm>
          <a:prstGeom prst="rect">
            <a:avLst/>
          </a:prstGeom>
        </p:spPr>
      </p:pic>
    </p:spTree>
    <p:extLst>
      <p:ext uri="{BB962C8B-B14F-4D97-AF65-F5344CB8AC3E}">
        <p14:creationId xmlns:p14="http://schemas.microsoft.com/office/powerpoint/2010/main" val="17121306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8635199" y="450625"/>
            <a:ext cx="1000667" cy="209550"/>
          </a:xfrm>
          <a:prstGeom prst="rect">
            <a:avLst/>
          </a:prstGeom>
        </p:spPr>
      </p:pic>
      <p:cxnSp>
        <p:nvCxnSpPr>
          <p:cNvPr id="12" name="Straight Arrow Connector 11">
            <a:extLst>
              <a:ext uri="{FF2B5EF4-FFF2-40B4-BE49-F238E27FC236}">
                <a16:creationId xmlns:a16="http://schemas.microsoft.com/office/drawing/2014/main" id="{061FE02A-C2A7-403A-9B71-EEA24089D710}"/>
              </a:ext>
            </a:extLst>
          </p:cNvPr>
          <p:cNvCxnSpPr/>
          <p:nvPr/>
        </p:nvCxnSpPr>
        <p:spPr bwMode="auto">
          <a:xfrm flipV="1">
            <a:off x="454645" y="583978"/>
            <a:ext cx="8186853" cy="15293"/>
          </a:xfrm>
          <a:prstGeom prst="straightConnector1">
            <a:avLst/>
          </a:prstGeom>
          <a:solidFill>
            <a:schemeClr val="accent1"/>
          </a:solidFill>
          <a:ln w="9525" cap="flat" cmpd="sng" algn="ctr">
            <a:solidFill>
              <a:srgbClr val="C00000"/>
            </a:solidFill>
            <a:prstDash val="solid"/>
            <a:round/>
            <a:headEnd type="none" w="med" len="med"/>
            <a:tailEnd type="none" w="med" len="med"/>
          </a:ln>
          <a:effectLst/>
        </p:spPr>
      </p:cxnSp>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8710099" y="187884"/>
            <a:ext cx="657581" cy="276225"/>
          </a:xfrm>
          <a:prstGeom prst="rect">
            <a:avLst/>
          </a:prstGeom>
        </p:spPr>
      </p:pic>
      <p:sp>
        <p:nvSpPr>
          <p:cNvPr id="8" name="Rectangle 2">
            <a:extLst>
              <a:ext uri="{FF2B5EF4-FFF2-40B4-BE49-F238E27FC236}">
                <a16:creationId xmlns:a16="http://schemas.microsoft.com/office/drawing/2014/main" id="{1CD1D9D1-E5CE-4975-944F-26D8A9FB932D}"/>
              </a:ext>
            </a:extLst>
          </p:cNvPr>
          <p:cNvSpPr txBox="1">
            <a:spLocks noChangeArrowheads="1"/>
          </p:cNvSpPr>
          <p:nvPr/>
        </p:nvSpPr>
        <p:spPr bwMode="auto">
          <a:xfrm>
            <a:off x="488504" y="764704"/>
            <a:ext cx="7033572" cy="403472"/>
          </a:xfrm>
          <a:prstGeom prst="rect">
            <a:avLst/>
          </a:prstGeom>
          <a:ln>
            <a:solidFill>
              <a:srgbClr val="C40000"/>
            </a:solidFill>
            <a:miter lim="800000"/>
            <a:headEnd/>
            <a:tailEnd/>
          </a:ln>
        </p:spPr>
        <p:txBody>
          <a:bodyPr vert="horz" wrap="square" lIns="86499" tIns="43249" rIns="86499" bIns="43249"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en-US" sz="2800" b="1" kern="0" dirty="0">
                <a:solidFill>
                  <a:srgbClr val="C00000"/>
                </a:solidFill>
                <a:latin typeface="Calibri"/>
                <a:cs typeface="Calibri"/>
              </a:rPr>
              <a:t>The Need for Aggregation of Off-Taker Savings</a:t>
            </a:r>
            <a:endParaRPr lang="en-US" sz="4800" kern="0" dirty="0">
              <a:solidFill>
                <a:srgbClr val="000000"/>
              </a:solidFill>
              <a:latin typeface="Calibri"/>
              <a:cs typeface="Calibri"/>
            </a:endParaRPr>
          </a:p>
          <a:p>
            <a:pPr algn="l">
              <a:defRPr/>
            </a:pPr>
            <a:endParaRPr lang="en-US" sz="2800" kern="0" dirty="0">
              <a:solidFill>
                <a:schemeClr val="tx1"/>
              </a:solidFill>
              <a:latin typeface="Calibri"/>
              <a:cs typeface="Calibri"/>
            </a:endParaRPr>
          </a:p>
        </p:txBody>
      </p:sp>
      <p:pic>
        <p:nvPicPr>
          <p:cNvPr id="9" name="Picture 18">
            <a:extLst>
              <a:ext uri="{FF2B5EF4-FFF2-40B4-BE49-F238E27FC236}">
                <a16:creationId xmlns:a16="http://schemas.microsoft.com/office/drawing/2014/main" id="{AADC2E38-2653-42AD-BE40-B2D53235D89F}"/>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1" name="Picture 10">
            <a:extLst>
              <a:ext uri="{FF2B5EF4-FFF2-40B4-BE49-F238E27FC236}">
                <a16:creationId xmlns:a16="http://schemas.microsoft.com/office/drawing/2014/main" id="{314D738B-3998-4DB1-B2C7-85142EA24053}"/>
              </a:ext>
            </a:extLst>
          </p:cNvPr>
          <p:cNvPicPr>
            <a:picLocks noChangeAspect="1"/>
          </p:cNvPicPr>
          <p:nvPr/>
        </p:nvPicPr>
        <p:blipFill>
          <a:blip r:embed="rId4"/>
          <a:stretch>
            <a:fillRect/>
          </a:stretch>
        </p:blipFill>
        <p:spPr>
          <a:xfrm>
            <a:off x="5818352" y="6401203"/>
            <a:ext cx="9530" cy="285750"/>
          </a:xfrm>
          <a:prstGeom prst="rect">
            <a:avLst/>
          </a:prstGeom>
        </p:spPr>
      </p:pic>
      <p:sp>
        <p:nvSpPr>
          <p:cNvPr id="2" name="Rectangle 3">
            <a:extLst>
              <a:ext uri="{FF2B5EF4-FFF2-40B4-BE49-F238E27FC236}">
                <a16:creationId xmlns:a16="http://schemas.microsoft.com/office/drawing/2014/main" id="{303D850D-AF1F-4423-8E91-28799137765B}"/>
              </a:ext>
            </a:extLst>
          </p:cNvPr>
          <p:cNvSpPr txBox="1">
            <a:spLocks noChangeArrowheads="1"/>
          </p:cNvSpPr>
          <p:nvPr/>
        </p:nvSpPr>
        <p:spPr bwMode="auto">
          <a:xfrm>
            <a:off x="56456" y="1209707"/>
            <a:ext cx="9481583" cy="4012872"/>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6499" tIns="43249" rIns="86499" bIns="43249"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839470" lvl="1" indent="-457200" algn="just">
              <a:spcBef>
                <a:spcPct val="0"/>
              </a:spcBef>
              <a:buFont typeface="Arial" panose="020B0604020202020204" pitchFamily="34" charset="0"/>
              <a:buChar char="•"/>
              <a:defRPr/>
            </a:pPr>
            <a:r>
              <a:rPr lang="en-US" sz="2400" kern="0" dirty="0">
                <a:latin typeface="Calibri"/>
                <a:cs typeface="Calibri"/>
              </a:rPr>
              <a:t>The fundamental problems of the home financing business in Nigeria is a dearth of Long-Term capital.</a:t>
            </a:r>
          </a:p>
          <a:p>
            <a:pPr marL="839470" lvl="1" indent="-457200" algn="just">
              <a:spcBef>
                <a:spcPct val="0"/>
              </a:spcBef>
              <a:buFont typeface="Arial" panose="020B0604020202020204" pitchFamily="34" charset="0"/>
              <a:buChar char="•"/>
              <a:defRPr/>
            </a:pPr>
            <a:endParaRPr lang="en-US" sz="2400" kern="0" dirty="0">
              <a:latin typeface="Calibri"/>
              <a:cs typeface="Calibri"/>
            </a:endParaRPr>
          </a:p>
          <a:p>
            <a:pPr marL="839470" lvl="1" indent="-457200" algn="just">
              <a:spcBef>
                <a:spcPct val="0"/>
              </a:spcBef>
              <a:buFont typeface="Arial" panose="020B0604020202020204" pitchFamily="34" charset="0"/>
              <a:buChar char="•"/>
              <a:defRPr/>
            </a:pPr>
            <a:r>
              <a:rPr lang="en-US" sz="2400" kern="0" dirty="0">
                <a:latin typeface="Calibri"/>
                <a:cs typeface="Calibri"/>
              </a:rPr>
              <a:t>This has created a dilemma in Mortgage financing that we call the </a:t>
            </a:r>
            <a:r>
              <a:rPr lang="en-US" sz="2400" b="1" kern="0" dirty="0">
                <a:latin typeface="Calibri"/>
                <a:cs typeface="Calibri"/>
              </a:rPr>
              <a:t>Asset-Liability mismatch</a:t>
            </a:r>
            <a:r>
              <a:rPr lang="en-US" sz="2400" kern="0" dirty="0">
                <a:latin typeface="Calibri"/>
                <a:cs typeface="Calibri"/>
              </a:rPr>
              <a:t>.</a:t>
            </a:r>
          </a:p>
          <a:p>
            <a:pPr marL="839470" lvl="1" indent="-457200" algn="just">
              <a:spcBef>
                <a:spcPct val="0"/>
              </a:spcBef>
              <a:buFont typeface="Arial" panose="020B0604020202020204" pitchFamily="34" charset="0"/>
              <a:buChar char="•"/>
              <a:defRPr/>
            </a:pPr>
            <a:endParaRPr lang="en-US" sz="2400" kern="0" dirty="0">
              <a:latin typeface="Calibri"/>
              <a:cs typeface="Calibri"/>
            </a:endParaRPr>
          </a:p>
          <a:p>
            <a:pPr marL="839470" lvl="1" indent="-457200" algn="just">
              <a:spcBef>
                <a:spcPct val="0"/>
              </a:spcBef>
              <a:buFont typeface="Arial" panose="020B0604020202020204" pitchFamily="34" charset="0"/>
              <a:buChar char="•"/>
              <a:defRPr/>
            </a:pPr>
            <a:r>
              <a:rPr lang="en-US" sz="2400" kern="0" dirty="0">
                <a:latin typeface="Calibri"/>
                <a:cs typeface="Calibri"/>
              </a:rPr>
              <a:t>A typical mortgage should be anything between 15 to 20 years, but even in Nigeria where the average is 10 years, you can hardly find the matching long-term funds that cover such exposure.</a:t>
            </a:r>
          </a:p>
          <a:p>
            <a:pPr marL="839470" lvl="1" indent="-457200" algn="just">
              <a:spcBef>
                <a:spcPct val="0"/>
              </a:spcBef>
              <a:buFont typeface="Arial" panose="020B0604020202020204" pitchFamily="34" charset="0"/>
              <a:buChar char="•"/>
              <a:defRPr/>
            </a:pPr>
            <a:endParaRPr lang="en-US" sz="2400" kern="0" dirty="0">
              <a:latin typeface="Calibri"/>
              <a:cs typeface="Calibri"/>
            </a:endParaRPr>
          </a:p>
          <a:p>
            <a:pPr marL="839470" lvl="1" indent="-457200" algn="just">
              <a:spcBef>
                <a:spcPct val="0"/>
              </a:spcBef>
              <a:buFont typeface="Arial" panose="020B0604020202020204" pitchFamily="34" charset="0"/>
              <a:buChar char="•"/>
              <a:defRPr/>
            </a:pPr>
            <a:r>
              <a:rPr lang="en-US" sz="2400" kern="0" dirty="0">
                <a:latin typeface="Calibri"/>
                <a:cs typeface="Calibri"/>
              </a:rPr>
              <a:t>So, there is the need for many mortgage financiers to consistently reprice and refinance the capital pool that is used in funding the mortgages.</a:t>
            </a:r>
            <a:endParaRPr lang="en-US" sz="2400" kern="0" dirty="0">
              <a:cs typeface="Calibri"/>
            </a:endParaRPr>
          </a:p>
        </p:txBody>
      </p:sp>
      <p:sp>
        <p:nvSpPr>
          <p:cNvPr id="7" name="TextBox 6">
            <a:extLst>
              <a:ext uri="{FF2B5EF4-FFF2-40B4-BE49-F238E27FC236}">
                <a16:creationId xmlns:a16="http://schemas.microsoft.com/office/drawing/2014/main" id="{0F0A195E-7D29-4CB4-8523-054EE0390A3A}"/>
              </a:ext>
            </a:extLst>
          </p:cNvPr>
          <p:cNvSpPr txBox="1"/>
          <p:nvPr/>
        </p:nvSpPr>
        <p:spPr>
          <a:xfrm>
            <a:off x="4596161" y="6399994"/>
            <a:ext cx="10760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Viner Hand ITC"/>
                <a:cs typeface="Arial"/>
              </a:rPr>
              <a:t>Page 9</a:t>
            </a:r>
          </a:p>
        </p:txBody>
      </p:sp>
    </p:spTree>
    <p:extLst>
      <p:ext uri="{BB962C8B-B14F-4D97-AF65-F5344CB8AC3E}">
        <p14:creationId xmlns:p14="http://schemas.microsoft.com/office/powerpoint/2010/main" val="3690360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8635199" y="450625"/>
            <a:ext cx="1000667" cy="209550"/>
          </a:xfrm>
          <a:prstGeom prst="rect">
            <a:avLst/>
          </a:prstGeom>
        </p:spPr>
      </p:pic>
      <p:cxnSp>
        <p:nvCxnSpPr>
          <p:cNvPr id="12" name="Straight Arrow Connector 11">
            <a:extLst>
              <a:ext uri="{FF2B5EF4-FFF2-40B4-BE49-F238E27FC236}">
                <a16:creationId xmlns:a16="http://schemas.microsoft.com/office/drawing/2014/main" id="{061FE02A-C2A7-403A-9B71-EEA24089D710}"/>
              </a:ext>
            </a:extLst>
          </p:cNvPr>
          <p:cNvCxnSpPr/>
          <p:nvPr/>
        </p:nvCxnSpPr>
        <p:spPr bwMode="auto">
          <a:xfrm flipV="1">
            <a:off x="454645" y="583978"/>
            <a:ext cx="8186853" cy="15293"/>
          </a:xfrm>
          <a:prstGeom prst="straightConnector1">
            <a:avLst/>
          </a:prstGeom>
          <a:solidFill>
            <a:schemeClr val="accent1"/>
          </a:solidFill>
          <a:ln w="9525" cap="flat" cmpd="sng" algn="ctr">
            <a:solidFill>
              <a:srgbClr val="C00000"/>
            </a:solidFill>
            <a:prstDash val="solid"/>
            <a:round/>
            <a:headEnd type="none" w="med" len="med"/>
            <a:tailEnd type="none" w="med" len="med"/>
          </a:ln>
          <a:effectLst/>
        </p:spPr>
      </p:cxnSp>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8710099" y="187884"/>
            <a:ext cx="657581" cy="276225"/>
          </a:xfrm>
          <a:prstGeom prst="rect">
            <a:avLst/>
          </a:prstGeom>
        </p:spPr>
      </p:pic>
      <p:sp>
        <p:nvSpPr>
          <p:cNvPr id="8" name="Rectangle 2">
            <a:extLst>
              <a:ext uri="{FF2B5EF4-FFF2-40B4-BE49-F238E27FC236}">
                <a16:creationId xmlns:a16="http://schemas.microsoft.com/office/drawing/2014/main" id="{1CD1D9D1-E5CE-4975-944F-26D8A9FB932D}"/>
              </a:ext>
            </a:extLst>
          </p:cNvPr>
          <p:cNvSpPr txBox="1">
            <a:spLocks noChangeArrowheads="1"/>
          </p:cNvSpPr>
          <p:nvPr/>
        </p:nvSpPr>
        <p:spPr bwMode="auto">
          <a:xfrm>
            <a:off x="459750" y="764704"/>
            <a:ext cx="7364250" cy="403472"/>
          </a:xfrm>
          <a:prstGeom prst="rect">
            <a:avLst/>
          </a:prstGeom>
          <a:ln>
            <a:solidFill>
              <a:srgbClr val="C40000"/>
            </a:solidFill>
            <a:miter lim="800000"/>
            <a:headEnd/>
            <a:tailEnd/>
          </a:ln>
        </p:spPr>
        <p:txBody>
          <a:bodyPr vert="horz" wrap="square" lIns="86499" tIns="43249" rIns="86499" bIns="43249"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en-US" sz="2800" b="1" kern="0" dirty="0">
                <a:solidFill>
                  <a:srgbClr val="C00000"/>
                </a:solidFill>
                <a:latin typeface="Calibri"/>
                <a:cs typeface="Calibri"/>
              </a:rPr>
              <a:t>The Need for Aggregation of Off-Taker Savings</a:t>
            </a:r>
            <a:endParaRPr lang="en-US" sz="4800" kern="0" dirty="0">
              <a:solidFill>
                <a:srgbClr val="000000"/>
              </a:solidFill>
              <a:latin typeface="Calibri"/>
              <a:cs typeface="Calibri"/>
            </a:endParaRPr>
          </a:p>
          <a:p>
            <a:pPr algn="l">
              <a:defRPr/>
            </a:pPr>
            <a:endParaRPr lang="en-US" sz="2800" kern="0" dirty="0">
              <a:solidFill>
                <a:schemeClr val="tx1"/>
              </a:solidFill>
              <a:latin typeface="Calibri"/>
              <a:cs typeface="Calibri"/>
            </a:endParaRPr>
          </a:p>
        </p:txBody>
      </p:sp>
      <p:pic>
        <p:nvPicPr>
          <p:cNvPr id="9" name="Picture 18">
            <a:extLst>
              <a:ext uri="{FF2B5EF4-FFF2-40B4-BE49-F238E27FC236}">
                <a16:creationId xmlns:a16="http://schemas.microsoft.com/office/drawing/2014/main" id="{AADC2E38-2653-42AD-BE40-B2D53235D89F}"/>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1" name="Picture 10">
            <a:extLst>
              <a:ext uri="{FF2B5EF4-FFF2-40B4-BE49-F238E27FC236}">
                <a16:creationId xmlns:a16="http://schemas.microsoft.com/office/drawing/2014/main" id="{314D738B-3998-4DB1-B2C7-85142EA24053}"/>
              </a:ext>
            </a:extLst>
          </p:cNvPr>
          <p:cNvPicPr>
            <a:picLocks noChangeAspect="1"/>
          </p:cNvPicPr>
          <p:nvPr/>
        </p:nvPicPr>
        <p:blipFill>
          <a:blip r:embed="rId4"/>
          <a:stretch>
            <a:fillRect/>
          </a:stretch>
        </p:blipFill>
        <p:spPr>
          <a:xfrm>
            <a:off x="5818352" y="6401203"/>
            <a:ext cx="9530" cy="285750"/>
          </a:xfrm>
          <a:prstGeom prst="rect">
            <a:avLst/>
          </a:prstGeom>
        </p:spPr>
      </p:pic>
      <p:sp>
        <p:nvSpPr>
          <p:cNvPr id="2" name="Rectangle 3">
            <a:extLst>
              <a:ext uri="{FF2B5EF4-FFF2-40B4-BE49-F238E27FC236}">
                <a16:creationId xmlns:a16="http://schemas.microsoft.com/office/drawing/2014/main" id="{303D850D-AF1F-4423-8E91-28799137765B}"/>
              </a:ext>
            </a:extLst>
          </p:cNvPr>
          <p:cNvSpPr txBox="1">
            <a:spLocks noChangeArrowheads="1"/>
          </p:cNvSpPr>
          <p:nvPr/>
        </p:nvSpPr>
        <p:spPr bwMode="auto">
          <a:xfrm>
            <a:off x="56456" y="1010262"/>
            <a:ext cx="9481583" cy="4012872"/>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6499" tIns="43249" rIns="86499" bIns="43249"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82270" lvl="1" indent="0" algn="just">
              <a:spcBef>
                <a:spcPct val="0"/>
              </a:spcBef>
              <a:buFontTx/>
              <a:buNone/>
              <a:defRPr/>
            </a:pPr>
            <a:endParaRPr lang="en-US" sz="2500" kern="0" dirty="0">
              <a:latin typeface="Calibri"/>
              <a:cs typeface="Calibri"/>
            </a:endParaRPr>
          </a:p>
          <a:p>
            <a:pPr marL="382270" lvl="1" indent="0" algn="just">
              <a:spcBef>
                <a:spcPct val="0"/>
              </a:spcBef>
              <a:buFontTx/>
              <a:buNone/>
              <a:defRPr/>
            </a:pPr>
            <a:r>
              <a:rPr lang="en-US" sz="2500" kern="0" dirty="0">
                <a:latin typeface="Calibri"/>
                <a:ea typeface="+mn-lt"/>
                <a:cs typeface="Calibri"/>
              </a:rPr>
              <a:t>There are 2 fundamental elements of the mortgage financing process that suffer from a dearth of long-term affordable capital. These 2 elements tend to be:</a:t>
            </a:r>
          </a:p>
          <a:p>
            <a:pPr marL="382270" lvl="1" indent="0" algn="just">
              <a:spcBef>
                <a:spcPct val="0"/>
              </a:spcBef>
              <a:buFontTx/>
              <a:buNone/>
              <a:defRPr/>
            </a:pPr>
            <a:endParaRPr lang="en-US" sz="2500" dirty="0">
              <a:latin typeface="Calibri"/>
              <a:ea typeface="+mn-lt"/>
            </a:endParaRPr>
          </a:p>
          <a:p>
            <a:pPr marL="839470" lvl="1" indent="-457200" algn="just">
              <a:spcBef>
                <a:spcPct val="0"/>
              </a:spcBef>
              <a:buAutoNum type="arabicPeriod"/>
              <a:defRPr/>
            </a:pPr>
            <a:r>
              <a:rPr lang="en-US" sz="2500" b="1" kern="0" dirty="0">
                <a:latin typeface="Calibri"/>
                <a:ea typeface="+mn-lt"/>
                <a:cs typeface="Calibri"/>
              </a:rPr>
              <a:t>Equity Deposit</a:t>
            </a:r>
            <a:r>
              <a:rPr lang="en-US" sz="2500" kern="0" dirty="0">
                <a:latin typeface="Calibri"/>
                <a:ea typeface="+mn-lt"/>
                <a:cs typeface="Calibri"/>
              </a:rPr>
              <a:t> – a lot of people especially in the affordable market segment are not able to instantly pool together on their own the equity funding requirement.</a:t>
            </a:r>
          </a:p>
          <a:p>
            <a:pPr marL="839470" lvl="1" indent="-457200" algn="just">
              <a:spcBef>
                <a:spcPct val="0"/>
              </a:spcBef>
              <a:buAutoNum type="arabicPeriod"/>
              <a:defRPr/>
            </a:pPr>
            <a:endParaRPr lang="en-US" sz="2500" kern="0" dirty="0">
              <a:latin typeface="Calibri"/>
              <a:ea typeface="+mn-lt"/>
              <a:cs typeface="Calibri"/>
            </a:endParaRPr>
          </a:p>
          <a:p>
            <a:pPr marL="382270" lvl="1" indent="0" algn="just">
              <a:spcBef>
                <a:spcPct val="0"/>
              </a:spcBef>
              <a:buNone/>
              <a:defRPr/>
            </a:pPr>
            <a:r>
              <a:rPr lang="en-US" sz="2500" kern="0" dirty="0">
                <a:latin typeface="Calibri" panose="020F0502020204030204" pitchFamily="34" charset="0"/>
                <a:cs typeface="Calibri" panose="020F0502020204030204" pitchFamily="34" charset="0"/>
              </a:rPr>
              <a:t>2. </a:t>
            </a:r>
            <a:r>
              <a:rPr lang="en-US" sz="2500" b="1" kern="0" dirty="0">
                <a:latin typeface="Calibri" panose="020F0502020204030204" pitchFamily="34" charset="0"/>
                <a:cs typeface="Calibri" panose="020F0502020204030204" pitchFamily="34" charset="0"/>
              </a:rPr>
              <a:t>Mortgage Loan</a:t>
            </a:r>
            <a:r>
              <a:rPr lang="en-US" sz="2500" kern="0" dirty="0">
                <a:latin typeface="Calibri" panose="020F0502020204030204" pitchFamily="34" charset="0"/>
                <a:cs typeface="Calibri" panose="020F0502020204030204" pitchFamily="34" charset="0"/>
              </a:rPr>
              <a:t> - Nigeria's money market especially the mortgage finance sector suffers from a significant undersupply of long-term affordable financing such that today's cost of capital and their ability to borrow is at double-digit costs.</a:t>
            </a:r>
          </a:p>
        </p:txBody>
      </p:sp>
      <p:sp>
        <p:nvSpPr>
          <p:cNvPr id="7" name="TextBox 6">
            <a:extLst>
              <a:ext uri="{FF2B5EF4-FFF2-40B4-BE49-F238E27FC236}">
                <a16:creationId xmlns:a16="http://schemas.microsoft.com/office/drawing/2014/main" id="{0F0A195E-7D29-4CB4-8523-054EE0390A3A}"/>
              </a:ext>
            </a:extLst>
          </p:cNvPr>
          <p:cNvSpPr txBox="1"/>
          <p:nvPr/>
        </p:nvSpPr>
        <p:spPr>
          <a:xfrm>
            <a:off x="4596161" y="6399994"/>
            <a:ext cx="10760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Viner Hand ITC"/>
                <a:cs typeface="Arial"/>
              </a:rPr>
              <a:t>Page 10</a:t>
            </a:r>
          </a:p>
        </p:txBody>
      </p:sp>
    </p:spTree>
    <p:extLst>
      <p:ext uri="{BB962C8B-B14F-4D97-AF65-F5344CB8AC3E}">
        <p14:creationId xmlns:p14="http://schemas.microsoft.com/office/powerpoint/2010/main" val="2125632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8635199" y="450625"/>
            <a:ext cx="1000667" cy="209550"/>
          </a:xfrm>
          <a:prstGeom prst="rect">
            <a:avLst/>
          </a:prstGeom>
        </p:spPr>
      </p:pic>
      <p:cxnSp>
        <p:nvCxnSpPr>
          <p:cNvPr id="12" name="Straight Arrow Connector 11">
            <a:extLst>
              <a:ext uri="{FF2B5EF4-FFF2-40B4-BE49-F238E27FC236}">
                <a16:creationId xmlns:a16="http://schemas.microsoft.com/office/drawing/2014/main" id="{061FE02A-C2A7-403A-9B71-EEA24089D710}"/>
              </a:ext>
            </a:extLst>
          </p:cNvPr>
          <p:cNvCxnSpPr/>
          <p:nvPr/>
        </p:nvCxnSpPr>
        <p:spPr bwMode="auto">
          <a:xfrm flipV="1">
            <a:off x="454645" y="583978"/>
            <a:ext cx="8186853" cy="15293"/>
          </a:xfrm>
          <a:prstGeom prst="straightConnector1">
            <a:avLst/>
          </a:prstGeom>
          <a:solidFill>
            <a:schemeClr val="accent1"/>
          </a:solidFill>
          <a:ln w="9525" cap="flat" cmpd="sng" algn="ctr">
            <a:solidFill>
              <a:srgbClr val="C00000"/>
            </a:solidFill>
            <a:prstDash val="solid"/>
            <a:round/>
            <a:headEnd type="none" w="med" len="med"/>
            <a:tailEnd type="none" w="med" len="med"/>
          </a:ln>
          <a:effectLst/>
        </p:spPr>
      </p:cxnSp>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8710099" y="187884"/>
            <a:ext cx="657581" cy="276225"/>
          </a:xfrm>
          <a:prstGeom prst="rect">
            <a:avLst/>
          </a:prstGeom>
        </p:spPr>
      </p:pic>
      <p:sp>
        <p:nvSpPr>
          <p:cNvPr id="8" name="Rectangle 2">
            <a:extLst>
              <a:ext uri="{FF2B5EF4-FFF2-40B4-BE49-F238E27FC236}">
                <a16:creationId xmlns:a16="http://schemas.microsoft.com/office/drawing/2014/main" id="{1CD1D9D1-E5CE-4975-944F-26D8A9FB932D}"/>
              </a:ext>
            </a:extLst>
          </p:cNvPr>
          <p:cNvSpPr txBox="1">
            <a:spLocks noChangeArrowheads="1"/>
          </p:cNvSpPr>
          <p:nvPr/>
        </p:nvSpPr>
        <p:spPr bwMode="auto">
          <a:xfrm>
            <a:off x="488504" y="764704"/>
            <a:ext cx="7033572" cy="403472"/>
          </a:xfrm>
          <a:prstGeom prst="rect">
            <a:avLst/>
          </a:prstGeom>
          <a:ln>
            <a:solidFill>
              <a:srgbClr val="C40000"/>
            </a:solidFill>
            <a:miter lim="800000"/>
            <a:headEnd/>
            <a:tailEnd/>
          </a:ln>
        </p:spPr>
        <p:txBody>
          <a:bodyPr vert="horz" wrap="square" lIns="86499" tIns="43249" rIns="86499" bIns="43249"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en-US" sz="2800" b="1" kern="0" dirty="0">
                <a:solidFill>
                  <a:srgbClr val="C00000"/>
                </a:solidFill>
                <a:latin typeface="Calibri"/>
                <a:cs typeface="Calibri"/>
              </a:rPr>
              <a:t>The Need for Aggregation of Off-Taker Savings</a:t>
            </a:r>
            <a:endParaRPr lang="en-US" sz="4800" kern="0" dirty="0">
              <a:solidFill>
                <a:srgbClr val="000000"/>
              </a:solidFill>
              <a:latin typeface="Calibri"/>
              <a:cs typeface="Calibri"/>
            </a:endParaRPr>
          </a:p>
          <a:p>
            <a:pPr algn="l">
              <a:defRPr/>
            </a:pPr>
            <a:endParaRPr lang="en-US" sz="2800" kern="0" dirty="0">
              <a:solidFill>
                <a:schemeClr val="tx1"/>
              </a:solidFill>
              <a:latin typeface="Calibri"/>
              <a:cs typeface="Calibri"/>
            </a:endParaRPr>
          </a:p>
        </p:txBody>
      </p:sp>
      <p:pic>
        <p:nvPicPr>
          <p:cNvPr id="9" name="Picture 18">
            <a:extLst>
              <a:ext uri="{FF2B5EF4-FFF2-40B4-BE49-F238E27FC236}">
                <a16:creationId xmlns:a16="http://schemas.microsoft.com/office/drawing/2014/main" id="{AADC2E38-2653-42AD-BE40-B2D53235D89F}"/>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1" name="Picture 10">
            <a:extLst>
              <a:ext uri="{FF2B5EF4-FFF2-40B4-BE49-F238E27FC236}">
                <a16:creationId xmlns:a16="http://schemas.microsoft.com/office/drawing/2014/main" id="{314D738B-3998-4DB1-B2C7-85142EA24053}"/>
              </a:ext>
            </a:extLst>
          </p:cNvPr>
          <p:cNvPicPr>
            <a:picLocks noChangeAspect="1"/>
          </p:cNvPicPr>
          <p:nvPr/>
        </p:nvPicPr>
        <p:blipFill>
          <a:blip r:embed="rId4"/>
          <a:stretch>
            <a:fillRect/>
          </a:stretch>
        </p:blipFill>
        <p:spPr>
          <a:xfrm>
            <a:off x="5818352" y="6401203"/>
            <a:ext cx="9530" cy="285750"/>
          </a:xfrm>
          <a:prstGeom prst="rect">
            <a:avLst/>
          </a:prstGeom>
        </p:spPr>
      </p:pic>
      <p:sp>
        <p:nvSpPr>
          <p:cNvPr id="2" name="Rectangle 3">
            <a:extLst>
              <a:ext uri="{FF2B5EF4-FFF2-40B4-BE49-F238E27FC236}">
                <a16:creationId xmlns:a16="http://schemas.microsoft.com/office/drawing/2014/main" id="{303D850D-AF1F-4423-8E91-28799137765B}"/>
              </a:ext>
            </a:extLst>
          </p:cNvPr>
          <p:cNvSpPr txBox="1">
            <a:spLocks noChangeArrowheads="1"/>
          </p:cNvSpPr>
          <p:nvPr/>
        </p:nvSpPr>
        <p:spPr bwMode="auto">
          <a:xfrm>
            <a:off x="375481" y="1270745"/>
            <a:ext cx="8518278" cy="387256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6499" tIns="43249" rIns="86499" bIns="43249"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82270" lvl="1" indent="0" algn="just">
              <a:spcBef>
                <a:spcPct val="0"/>
              </a:spcBef>
              <a:buFontTx/>
              <a:buNone/>
              <a:defRPr/>
            </a:pPr>
            <a:endParaRPr lang="en-US" sz="4000" kern="0" dirty="0">
              <a:latin typeface="Calibri" panose="020F0502020204030204" pitchFamily="34" charset="0"/>
              <a:cs typeface="Calibri" panose="020F0502020204030204" pitchFamily="34" charset="0"/>
            </a:endParaRPr>
          </a:p>
          <a:p>
            <a:pPr marL="382270" lvl="1" indent="0" algn="just">
              <a:spcBef>
                <a:spcPct val="0"/>
              </a:spcBef>
              <a:buNone/>
              <a:defRPr/>
            </a:pPr>
            <a:r>
              <a:rPr lang="en-US" kern="0" dirty="0">
                <a:latin typeface="Calibri" panose="020F0502020204030204" pitchFamily="34" charset="0"/>
                <a:cs typeface="Calibri" panose="020F0502020204030204" pitchFamily="34" charset="0"/>
              </a:rPr>
              <a:t>These bring to the fore the need for aggregation of Off-Taker Savings as a source to support the funding of Equity Deposits as well as providing a pool of long-term liquidity available for the creation of affordable loans that match the capital.</a:t>
            </a:r>
          </a:p>
        </p:txBody>
      </p:sp>
      <p:sp>
        <p:nvSpPr>
          <p:cNvPr id="7" name="TextBox 6">
            <a:extLst>
              <a:ext uri="{FF2B5EF4-FFF2-40B4-BE49-F238E27FC236}">
                <a16:creationId xmlns:a16="http://schemas.microsoft.com/office/drawing/2014/main" id="{0F0A195E-7D29-4CB4-8523-054EE0390A3A}"/>
              </a:ext>
            </a:extLst>
          </p:cNvPr>
          <p:cNvSpPr txBox="1"/>
          <p:nvPr/>
        </p:nvSpPr>
        <p:spPr>
          <a:xfrm>
            <a:off x="4596161" y="6399994"/>
            <a:ext cx="10760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Viner Hand ITC"/>
                <a:cs typeface="Arial"/>
              </a:rPr>
              <a:t>Page 11</a:t>
            </a:r>
          </a:p>
        </p:txBody>
      </p:sp>
    </p:spTree>
    <p:extLst>
      <p:ext uri="{BB962C8B-B14F-4D97-AF65-F5344CB8AC3E}">
        <p14:creationId xmlns:p14="http://schemas.microsoft.com/office/powerpoint/2010/main" val="8243216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8635199" y="450625"/>
            <a:ext cx="1000667" cy="209550"/>
          </a:xfrm>
          <a:prstGeom prst="rect">
            <a:avLst/>
          </a:prstGeom>
        </p:spPr>
      </p:pic>
      <p:cxnSp>
        <p:nvCxnSpPr>
          <p:cNvPr id="12" name="Straight Arrow Connector 11">
            <a:extLst>
              <a:ext uri="{FF2B5EF4-FFF2-40B4-BE49-F238E27FC236}">
                <a16:creationId xmlns:a16="http://schemas.microsoft.com/office/drawing/2014/main" id="{061FE02A-C2A7-403A-9B71-EEA24089D710}"/>
              </a:ext>
            </a:extLst>
          </p:cNvPr>
          <p:cNvCxnSpPr/>
          <p:nvPr/>
        </p:nvCxnSpPr>
        <p:spPr bwMode="auto">
          <a:xfrm flipV="1">
            <a:off x="454645" y="583978"/>
            <a:ext cx="8186853" cy="15293"/>
          </a:xfrm>
          <a:prstGeom prst="straightConnector1">
            <a:avLst/>
          </a:prstGeom>
          <a:solidFill>
            <a:schemeClr val="accent1"/>
          </a:solidFill>
          <a:ln w="9525" cap="flat" cmpd="sng" algn="ctr">
            <a:solidFill>
              <a:srgbClr val="C00000"/>
            </a:solidFill>
            <a:prstDash val="solid"/>
            <a:round/>
            <a:headEnd type="none" w="med" len="med"/>
            <a:tailEnd type="none" w="med" len="med"/>
          </a:ln>
          <a:effectLst/>
        </p:spPr>
      </p:cxnSp>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8710099" y="187884"/>
            <a:ext cx="657581" cy="276225"/>
          </a:xfrm>
          <a:prstGeom prst="rect">
            <a:avLst/>
          </a:prstGeom>
        </p:spPr>
      </p:pic>
      <p:sp>
        <p:nvSpPr>
          <p:cNvPr id="8" name="Rectangle 2">
            <a:extLst>
              <a:ext uri="{FF2B5EF4-FFF2-40B4-BE49-F238E27FC236}">
                <a16:creationId xmlns:a16="http://schemas.microsoft.com/office/drawing/2014/main" id="{1CD1D9D1-E5CE-4975-944F-26D8A9FB932D}"/>
              </a:ext>
            </a:extLst>
          </p:cNvPr>
          <p:cNvSpPr txBox="1">
            <a:spLocks noChangeArrowheads="1"/>
          </p:cNvSpPr>
          <p:nvPr/>
        </p:nvSpPr>
        <p:spPr bwMode="auto">
          <a:xfrm>
            <a:off x="488504" y="678440"/>
            <a:ext cx="7033572" cy="403472"/>
          </a:xfrm>
          <a:prstGeom prst="rect">
            <a:avLst/>
          </a:prstGeom>
          <a:ln>
            <a:solidFill>
              <a:srgbClr val="C40000"/>
            </a:solidFill>
            <a:miter lim="800000"/>
            <a:headEnd/>
            <a:tailEnd/>
          </a:ln>
        </p:spPr>
        <p:txBody>
          <a:bodyPr vert="horz" wrap="square" lIns="86499" tIns="43249" rIns="86499" bIns="43249"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en-US" sz="2800" b="1" kern="0" dirty="0">
                <a:solidFill>
                  <a:srgbClr val="C00000"/>
                </a:solidFill>
                <a:latin typeface="Calibri"/>
                <a:cs typeface="Calibri"/>
              </a:rPr>
              <a:t>The Need for Aggregation of Off-Taker Savings</a:t>
            </a:r>
            <a:endParaRPr lang="en-US" sz="4800" kern="0" dirty="0">
              <a:solidFill>
                <a:srgbClr val="000000"/>
              </a:solidFill>
              <a:latin typeface="Calibri"/>
              <a:cs typeface="Calibri"/>
            </a:endParaRPr>
          </a:p>
          <a:p>
            <a:pPr algn="l">
              <a:defRPr/>
            </a:pPr>
            <a:endParaRPr lang="en-US" sz="2800" kern="0" dirty="0">
              <a:solidFill>
                <a:schemeClr val="tx1"/>
              </a:solidFill>
              <a:latin typeface="Calibri"/>
              <a:cs typeface="Calibri"/>
            </a:endParaRPr>
          </a:p>
        </p:txBody>
      </p:sp>
      <p:pic>
        <p:nvPicPr>
          <p:cNvPr id="9" name="Picture 18">
            <a:extLst>
              <a:ext uri="{FF2B5EF4-FFF2-40B4-BE49-F238E27FC236}">
                <a16:creationId xmlns:a16="http://schemas.microsoft.com/office/drawing/2014/main" id="{AADC2E38-2653-42AD-BE40-B2D53235D89F}"/>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1" name="Picture 10">
            <a:extLst>
              <a:ext uri="{FF2B5EF4-FFF2-40B4-BE49-F238E27FC236}">
                <a16:creationId xmlns:a16="http://schemas.microsoft.com/office/drawing/2014/main" id="{314D738B-3998-4DB1-B2C7-85142EA24053}"/>
              </a:ext>
            </a:extLst>
          </p:cNvPr>
          <p:cNvPicPr>
            <a:picLocks noChangeAspect="1"/>
          </p:cNvPicPr>
          <p:nvPr/>
        </p:nvPicPr>
        <p:blipFill>
          <a:blip r:embed="rId4"/>
          <a:stretch>
            <a:fillRect/>
          </a:stretch>
        </p:blipFill>
        <p:spPr>
          <a:xfrm>
            <a:off x="5818352" y="6401203"/>
            <a:ext cx="9530" cy="285750"/>
          </a:xfrm>
          <a:prstGeom prst="rect">
            <a:avLst/>
          </a:prstGeom>
        </p:spPr>
      </p:pic>
      <p:sp>
        <p:nvSpPr>
          <p:cNvPr id="2" name="Rectangle 3">
            <a:extLst>
              <a:ext uri="{FF2B5EF4-FFF2-40B4-BE49-F238E27FC236}">
                <a16:creationId xmlns:a16="http://schemas.microsoft.com/office/drawing/2014/main" id="{303D850D-AF1F-4423-8E91-28799137765B}"/>
              </a:ext>
            </a:extLst>
          </p:cNvPr>
          <p:cNvSpPr txBox="1">
            <a:spLocks noChangeArrowheads="1"/>
          </p:cNvSpPr>
          <p:nvPr/>
        </p:nvSpPr>
        <p:spPr bwMode="auto">
          <a:xfrm>
            <a:off x="44802" y="1213235"/>
            <a:ext cx="8963976" cy="387256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6499" tIns="43249" rIns="86499" bIns="43249"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82270" lvl="1" indent="0" algn="just">
              <a:spcBef>
                <a:spcPct val="0"/>
              </a:spcBef>
              <a:buNone/>
              <a:defRPr/>
            </a:pPr>
            <a:r>
              <a:rPr lang="en-US" sz="2400" kern="0" dirty="0">
                <a:latin typeface="Calibri" panose="020F0502020204030204" pitchFamily="34" charset="0"/>
                <a:ea typeface="+mn-lt"/>
                <a:cs typeface="Calibri" panose="020F0502020204030204" pitchFamily="34" charset="0"/>
              </a:rPr>
              <a:t>In today's market, the primary sources for Off-Taker Savings comprise of the following:</a:t>
            </a:r>
            <a:endParaRPr lang="en-US" sz="2400" dirty="0">
              <a:latin typeface="Calibri" panose="020F0502020204030204" pitchFamily="34" charset="0"/>
              <a:cs typeface="Calibri" panose="020F0502020204030204" pitchFamily="34" charset="0"/>
            </a:endParaRPr>
          </a:p>
          <a:p>
            <a:pPr marL="382270" lvl="1" indent="0" algn="just">
              <a:spcBef>
                <a:spcPct val="0"/>
              </a:spcBef>
              <a:buNone/>
              <a:defRPr/>
            </a:pPr>
            <a:endParaRPr lang="en-US" sz="2400" kern="0" dirty="0">
              <a:latin typeface="Calibri" panose="020F0502020204030204" pitchFamily="34" charset="0"/>
              <a:ea typeface="+mn-lt"/>
              <a:cs typeface="Calibri" panose="020F0502020204030204" pitchFamily="34" charset="0"/>
            </a:endParaRPr>
          </a:p>
          <a:p>
            <a:pPr marL="839470" lvl="1" indent="-457200" algn="just">
              <a:spcBef>
                <a:spcPct val="0"/>
              </a:spcBef>
              <a:buAutoNum type="alphaLcPeriod"/>
              <a:defRPr/>
            </a:pPr>
            <a:r>
              <a:rPr lang="en-US" sz="2400" b="1" kern="0" dirty="0">
                <a:latin typeface="Calibri" panose="020F0502020204030204" pitchFamily="34" charset="0"/>
                <a:ea typeface="+mn-lt"/>
                <a:cs typeface="Calibri" panose="020F0502020204030204" pitchFamily="34" charset="0"/>
              </a:rPr>
              <a:t>The Cooperatives, Building Societies and Staff Associations (Voluntary)</a:t>
            </a:r>
            <a:r>
              <a:rPr lang="en-US" sz="2400" kern="0" dirty="0">
                <a:latin typeface="Calibri" panose="020F0502020204030204" pitchFamily="34" charset="0"/>
                <a:ea typeface="+mn-lt"/>
                <a:cs typeface="Calibri" panose="020F0502020204030204" pitchFamily="34" charset="0"/>
              </a:rPr>
              <a:t> – these pool funds together primarily to make sure that Off-Takers are at least able to finance their equity down payments.</a:t>
            </a:r>
          </a:p>
          <a:p>
            <a:pPr marL="839470" lvl="1" indent="-457200" algn="just">
              <a:spcBef>
                <a:spcPct val="0"/>
              </a:spcBef>
              <a:buAutoNum type="alphaLcPeriod"/>
              <a:defRPr/>
            </a:pPr>
            <a:endParaRPr lang="en-US" sz="2400" kern="0" dirty="0">
              <a:latin typeface="Calibri" panose="020F0502020204030204" pitchFamily="34" charset="0"/>
              <a:ea typeface="+mn-lt"/>
              <a:cs typeface="Calibri" panose="020F0502020204030204" pitchFamily="34" charset="0"/>
            </a:endParaRPr>
          </a:p>
          <a:p>
            <a:pPr marL="839470" lvl="1" indent="-457200" algn="just">
              <a:spcBef>
                <a:spcPct val="0"/>
              </a:spcBef>
              <a:buAutoNum type="alphaLcPeriod"/>
              <a:defRPr/>
            </a:pPr>
            <a:r>
              <a:rPr lang="en-US" sz="2400" b="1" kern="0" dirty="0">
                <a:latin typeface="Calibri" panose="020F0502020204030204" pitchFamily="34" charset="0"/>
                <a:ea typeface="+mn-lt"/>
                <a:cs typeface="Calibri" panose="020F0502020204030204" pitchFamily="34" charset="0"/>
              </a:rPr>
              <a:t>Savings from Statutory Deductions (NHF/Pensions)</a:t>
            </a:r>
            <a:r>
              <a:rPr lang="en-US" sz="2400" kern="0" dirty="0">
                <a:latin typeface="Calibri" panose="020F0502020204030204" pitchFamily="34" charset="0"/>
                <a:ea typeface="+mn-lt"/>
                <a:cs typeface="Calibri" panose="020F0502020204030204" pitchFamily="34" charset="0"/>
              </a:rPr>
              <a:t> - the NHF loans are actually directed towards housing while the Pension funds has components that relate to the development of the housing sector.</a:t>
            </a:r>
            <a:endParaRPr lang="en-US" sz="2400" kern="0"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0F0A195E-7D29-4CB4-8523-054EE0390A3A}"/>
              </a:ext>
            </a:extLst>
          </p:cNvPr>
          <p:cNvSpPr txBox="1"/>
          <p:nvPr/>
        </p:nvSpPr>
        <p:spPr>
          <a:xfrm>
            <a:off x="4596161" y="6399994"/>
            <a:ext cx="10760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Viner Hand ITC"/>
                <a:cs typeface="Arial"/>
              </a:rPr>
              <a:t>Page 12</a:t>
            </a:r>
          </a:p>
        </p:txBody>
      </p:sp>
    </p:spTree>
    <p:extLst>
      <p:ext uri="{BB962C8B-B14F-4D97-AF65-F5344CB8AC3E}">
        <p14:creationId xmlns:p14="http://schemas.microsoft.com/office/powerpoint/2010/main" val="4030701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8635199" y="450625"/>
            <a:ext cx="1000667" cy="209550"/>
          </a:xfrm>
          <a:prstGeom prst="rect">
            <a:avLst/>
          </a:prstGeom>
        </p:spPr>
      </p:pic>
      <p:cxnSp>
        <p:nvCxnSpPr>
          <p:cNvPr id="12" name="Straight Arrow Connector 11">
            <a:extLst>
              <a:ext uri="{FF2B5EF4-FFF2-40B4-BE49-F238E27FC236}">
                <a16:creationId xmlns:a16="http://schemas.microsoft.com/office/drawing/2014/main" id="{061FE02A-C2A7-403A-9B71-EEA24089D710}"/>
              </a:ext>
            </a:extLst>
          </p:cNvPr>
          <p:cNvCxnSpPr/>
          <p:nvPr/>
        </p:nvCxnSpPr>
        <p:spPr bwMode="auto">
          <a:xfrm flipV="1">
            <a:off x="454645" y="583978"/>
            <a:ext cx="8186853" cy="15293"/>
          </a:xfrm>
          <a:prstGeom prst="straightConnector1">
            <a:avLst/>
          </a:prstGeom>
          <a:solidFill>
            <a:schemeClr val="accent1"/>
          </a:solidFill>
          <a:ln w="9525" cap="flat" cmpd="sng" algn="ctr">
            <a:solidFill>
              <a:srgbClr val="C00000"/>
            </a:solidFill>
            <a:prstDash val="solid"/>
            <a:round/>
            <a:headEnd type="none" w="med" len="med"/>
            <a:tailEnd type="none" w="med" len="med"/>
          </a:ln>
          <a:effectLst/>
        </p:spPr>
      </p:cxnSp>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8710099" y="187884"/>
            <a:ext cx="657581" cy="276225"/>
          </a:xfrm>
          <a:prstGeom prst="rect">
            <a:avLst/>
          </a:prstGeom>
        </p:spPr>
      </p:pic>
      <p:pic>
        <p:nvPicPr>
          <p:cNvPr id="9" name="Picture 18">
            <a:extLst>
              <a:ext uri="{FF2B5EF4-FFF2-40B4-BE49-F238E27FC236}">
                <a16:creationId xmlns:a16="http://schemas.microsoft.com/office/drawing/2014/main" id="{AADC2E38-2653-42AD-BE40-B2D53235D89F}"/>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1" name="Picture 10">
            <a:extLst>
              <a:ext uri="{FF2B5EF4-FFF2-40B4-BE49-F238E27FC236}">
                <a16:creationId xmlns:a16="http://schemas.microsoft.com/office/drawing/2014/main" id="{314D738B-3998-4DB1-B2C7-85142EA24053}"/>
              </a:ext>
            </a:extLst>
          </p:cNvPr>
          <p:cNvPicPr>
            <a:picLocks noChangeAspect="1"/>
          </p:cNvPicPr>
          <p:nvPr/>
        </p:nvPicPr>
        <p:blipFill>
          <a:blip r:embed="rId4"/>
          <a:stretch>
            <a:fillRect/>
          </a:stretch>
        </p:blipFill>
        <p:spPr>
          <a:xfrm>
            <a:off x="5818352" y="6401203"/>
            <a:ext cx="9530" cy="285750"/>
          </a:xfrm>
          <a:prstGeom prst="rect">
            <a:avLst/>
          </a:prstGeom>
        </p:spPr>
      </p:pic>
      <p:sp>
        <p:nvSpPr>
          <p:cNvPr id="30" name="Rectangle 2">
            <a:extLst>
              <a:ext uri="{FF2B5EF4-FFF2-40B4-BE49-F238E27FC236}">
                <a16:creationId xmlns:a16="http://schemas.microsoft.com/office/drawing/2014/main" id="{D1E88C99-88B1-4007-AEB5-CDE80A4F7A9B}"/>
              </a:ext>
            </a:extLst>
          </p:cNvPr>
          <p:cNvSpPr txBox="1">
            <a:spLocks noChangeArrowheads="1"/>
          </p:cNvSpPr>
          <p:nvPr/>
        </p:nvSpPr>
        <p:spPr bwMode="auto">
          <a:xfrm>
            <a:off x="488504" y="764704"/>
            <a:ext cx="8064896" cy="500063"/>
          </a:xfrm>
          <a:prstGeom prst="rect">
            <a:avLst/>
          </a:prstGeom>
          <a:ln>
            <a:solidFill>
              <a:schemeClr val="tx1"/>
            </a:solidFill>
            <a:miter lim="800000"/>
            <a:headEnd/>
            <a:tailEnd/>
          </a:ln>
        </p:spPr>
        <p:txBody>
          <a:bodyPr vert="horz" wrap="square" lIns="86499" tIns="43249" rIns="86499" bIns="43249"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a:defRPr/>
            </a:pPr>
            <a:r>
              <a:rPr lang="en-US" sz="2800" kern="0" dirty="0">
                <a:solidFill>
                  <a:schemeClr val="tx1"/>
                </a:solidFill>
                <a:latin typeface="Calibri"/>
                <a:cs typeface="Calibri"/>
              </a:rPr>
              <a:t>Cooperatives/Building Societies/Staff Associations</a:t>
            </a:r>
            <a:br>
              <a:rPr lang="en-US" sz="2800" kern="0" dirty="0">
                <a:latin typeface="Calibri" pitchFamily="34" charset="0"/>
              </a:rPr>
            </a:br>
            <a:endParaRPr lang="en-US" sz="2800" kern="0" dirty="0">
              <a:solidFill>
                <a:schemeClr val="tx1"/>
              </a:solidFill>
              <a:cs typeface="Calibri"/>
            </a:endParaRPr>
          </a:p>
        </p:txBody>
      </p:sp>
      <p:sp>
        <p:nvSpPr>
          <p:cNvPr id="41" name="TextBox 40">
            <a:extLst>
              <a:ext uri="{FF2B5EF4-FFF2-40B4-BE49-F238E27FC236}">
                <a16:creationId xmlns:a16="http://schemas.microsoft.com/office/drawing/2014/main" id="{4061616F-DBAF-4BC4-8F6E-E00B72138103}"/>
              </a:ext>
            </a:extLst>
          </p:cNvPr>
          <p:cNvSpPr txBox="1"/>
          <p:nvPr/>
        </p:nvSpPr>
        <p:spPr>
          <a:xfrm>
            <a:off x="4596161" y="6399994"/>
            <a:ext cx="10760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Viner Hand ITC"/>
                <a:cs typeface="Arial"/>
              </a:rPr>
              <a:t>Page 13</a:t>
            </a:r>
            <a:endParaRPr lang="en-US" i="1" dirty="0">
              <a:latin typeface="Viner Hand ITC"/>
            </a:endParaRPr>
          </a:p>
        </p:txBody>
      </p:sp>
      <p:graphicFrame>
        <p:nvGraphicFramePr>
          <p:cNvPr id="2" name="Diagram 2">
            <a:extLst>
              <a:ext uri="{FF2B5EF4-FFF2-40B4-BE49-F238E27FC236}">
                <a16:creationId xmlns:a16="http://schemas.microsoft.com/office/drawing/2014/main" id="{9E13DDD5-308E-47CE-8A3C-01BCDFA361DE}"/>
              </a:ext>
            </a:extLst>
          </p:cNvPr>
          <p:cNvGraphicFramePr/>
          <p:nvPr>
            <p:extLst>
              <p:ext uri="{D42A27DB-BD31-4B8C-83A1-F6EECF244321}">
                <p14:modId xmlns:p14="http://schemas.microsoft.com/office/powerpoint/2010/main" val="560060067"/>
              </p:ext>
            </p:extLst>
          </p:nvPr>
        </p:nvGraphicFramePr>
        <p:xfrm>
          <a:off x="545215" y="1691294"/>
          <a:ext cx="5795605" cy="4451410"/>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4045" name="Picture 4045" descr="A picture containing company name&#10;&#10;Description automatically generated">
            <a:extLst>
              <a:ext uri="{FF2B5EF4-FFF2-40B4-BE49-F238E27FC236}">
                <a16:creationId xmlns:a16="http://schemas.microsoft.com/office/drawing/2014/main" id="{EA553707-A13A-4EAD-AC36-DE65526A750C}"/>
              </a:ext>
            </a:extLst>
          </p:cNvPr>
          <p:cNvPicPr>
            <a:picLocks noChangeAspect="1"/>
          </p:cNvPicPr>
          <p:nvPr/>
        </p:nvPicPr>
        <p:blipFill>
          <a:blip r:embed="rId10"/>
          <a:stretch>
            <a:fillRect/>
          </a:stretch>
        </p:blipFill>
        <p:spPr>
          <a:xfrm>
            <a:off x="6585718" y="4712615"/>
            <a:ext cx="3105947" cy="2255653"/>
          </a:xfrm>
          <a:prstGeom prst="rect">
            <a:avLst/>
          </a:prstGeom>
        </p:spPr>
      </p:pic>
      <p:pic>
        <p:nvPicPr>
          <p:cNvPr id="4049" name="Picture 4049" descr="Logo, company name&#10;&#10;Description automatically generated">
            <a:extLst>
              <a:ext uri="{FF2B5EF4-FFF2-40B4-BE49-F238E27FC236}">
                <a16:creationId xmlns:a16="http://schemas.microsoft.com/office/drawing/2014/main" id="{9F32EBA9-BB67-4C4F-83C7-CF8E5CDCB0B1}"/>
              </a:ext>
            </a:extLst>
          </p:cNvPr>
          <p:cNvPicPr>
            <a:picLocks noChangeAspect="1"/>
          </p:cNvPicPr>
          <p:nvPr/>
        </p:nvPicPr>
        <p:blipFill>
          <a:blip r:embed="rId11"/>
          <a:stretch>
            <a:fillRect/>
          </a:stretch>
        </p:blipFill>
        <p:spPr>
          <a:xfrm>
            <a:off x="6308231" y="4277954"/>
            <a:ext cx="1767720" cy="830842"/>
          </a:xfrm>
          <a:prstGeom prst="rect">
            <a:avLst/>
          </a:prstGeom>
        </p:spPr>
      </p:pic>
      <p:pic>
        <p:nvPicPr>
          <p:cNvPr id="4050" name="Picture 4050">
            <a:extLst>
              <a:ext uri="{FF2B5EF4-FFF2-40B4-BE49-F238E27FC236}">
                <a16:creationId xmlns:a16="http://schemas.microsoft.com/office/drawing/2014/main" id="{B4EBE284-0C67-48F1-8A84-DBBB7BA165E1}"/>
              </a:ext>
            </a:extLst>
          </p:cNvPr>
          <p:cNvPicPr>
            <a:picLocks noChangeAspect="1"/>
          </p:cNvPicPr>
          <p:nvPr/>
        </p:nvPicPr>
        <p:blipFill>
          <a:blip r:embed="rId12"/>
          <a:stretch>
            <a:fillRect/>
          </a:stretch>
        </p:blipFill>
        <p:spPr>
          <a:xfrm>
            <a:off x="8140352" y="4193426"/>
            <a:ext cx="1761013" cy="1196518"/>
          </a:xfrm>
          <a:prstGeom prst="rect">
            <a:avLst/>
          </a:prstGeom>
        </p:spPr>
      </p:pic>
      <p:pic>
        <p:nvPicPr>
          <p:cNvPr id="4052" name="Picture 4052" descr="A picture containing logo&#10;&#10;Description automatically generated">
            <a:extLst>
              <a:ext uri="{FF2B5EF4-FFF2-40B4-BE49-F238E27FC236}">
                <a16:creationId xmlns:a16="http://schemas.microsoft.com/office/drawing/2014/main" id="{09B5BDE4-9143-4C14-88A6-D239E1FD9115}"/>
              </a:ext>
            </a:extLst>
          </p:cNvPr>
          <p:cNvPicPr>
            <a:picLocks noChangeAspect="1"/>
          </p:cNvPicPr>
          <p:nvPr/>
        </p:nvPicPr>
        <p:blipFill>
          <a:blip r:embed="rId13"/>
          <a:stretch>
            <a:fillRect/>
          </a:stretch>
        </p:blipFill>
        <p:spPr>
          <a:xfrm>
            <a:off x="6440099" y="2366031"/>
            <a:ext cx="1633176" cy="1632770"/>
          </a:xfrm>
          <a:prstGeom prst="rect">
            <a:avLst/>
          </a:prstGeom>
        </p:spPr>
      </p:pic>
      <p:pic>
        <p:nvPicPr>
          <p:cNvPr id="4054" name="Picture 4054" descr="Logo&#10;&#10;Description automatically generated">
            <a:extLst>
              <a:ext uri="{FF2B5EF4-FFF2-40B4-BE49-F238E27FC236}">
                <a16:creationId xmlns:a16="http://schemas.microsoft.com/office/drawing/2014/main" id="{A5A5A1E8-2699-41B7-B10F-91A87018A25F}"/>
              </a:ext>
            </a:extLst>
          </p:cNvPr>
          <p:cNvPicPr>
            <a:picLocks noChangeAspect="1"/>
          </p:cNvPicPr>
          <p:nvPr/>
        </p:nvPicPr>
        <p:blipFill>
          <a:blip r:embed="rId14"/>
          <a:stretch>
            <a:fillRect/>
          </a:stretch>
        </p:blipFill>
        <p:spPr>
          <a:xfrm>
            <a:off x="6585718" y="1469481"/>
            <a:ext cx="2026135" cy="591367"/>
          </a:xfrm>
          <a:prstGeom prst="rect">
            <a:avLst/>
          </a:prstGeom>
        </p:spPr>
      </p:pic>
      <p:pic>
        <p:nvPicPr>
          <p:cNvPr id="32" name="Picture 32" descr="A picture containing text, clipart&#10;&#10;Description automatically generated">
            <a:extLst>
              <a:ext uri="{FF2B5EF4-FFF2-40B4-BE49-F238E27FC236}">
                <a16:creationId xmlns:a16="http://schemas.microsoft.com/office/drawing/2014/main" id="{43BEEF53-CD0A-48A0-8F05-AF8798BA5968}"/>
              </a:ext>
            </a:extLst>
          </p:cNvPr>
          <p:cNvPicPr>
            <a:picLocks noChangeAspect="1"/>
          </p:cNvPicPr>
          <p:nvPr/>
        </p:nvPicPr>
        <p:blipFill>
          <a:blip r:embed="rId15"/>
          <a:stretch>
            <a:fillRect/>
          </a:stretch>
        </p:blipFill>
        <p:spPr>
          <a:xfrm>
            <a:off x="8366273" y="2310531"/>
            <a:ext cx="1339791" cy="1776862"/>
          </a:xfrm>
          <a:prstGeom prst="rect">
            <a:avLst/>
          </a:prstGeom>
        </p:spPr>
      </p:pic>
    </p:spTree>
    <p:extLst>
      <p:ext uri="{BB962C8B-B14F-4D97-AF65-F5344CB8AC3E}">
        <p14:creationId xmlns:p14="http://schemas.microsoft.com/office/powerpoint/2010/main" val="414894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8635199" y="450625"/>
            <a:ext cx="1000667" cy="209550"/>
          </a:xfrm>
          <a:prstGeom prst="rect">
            <a:avLst/>
          </a:prstGeom>
        </p:spPr>
      </p:pic>
      <p:cxnSp>
        <p:nvCxnSpPr>
          <p:cNvPr id="12" name="Straight Arrow Connector 11">
            <a:extLst>
              <a:ext uri="{FF2B5EF4-FFF2-40B4-BE49-F238E27FC236}">
                <a16:creationId xmlns:a16="http://schemas.microsoft.com/office/drawing/2014/main" id="{061FE02A-C2A7-403A-9B71-EEA24089D710}"/>
              </a:ext>
            </a:extLst>
          </p:cNvPr>
          <p:cNvCxnSpPr/>
          <p:nvPr/>
        </p:nvCxnSpPr>
        <p:spPr bwMode="auto">
          <a:xfrm flipV="1">
            <a:off x="454645" y="583978"/>
            <a:ext cx="8186853" cy="15293"/>
          </a:xfrm>
          <a:prstGeom prst="straightConnector1">
            <a:avLst/>
          </a:prstGeom>
          <a:solidFill>
            <a:schemeClr val="accent1"/>
          </a:solidFill>
          <a:ln w="9525" cap="flat" cmpd="sng" algn="ctr">
            <a:solidFill>
              <a:srgbClr val="C00000"/>
            </a:solidFill>
            <a:prstDash val="solid"/>
            <a:round/>
            <a:headEnd type="none" w="med" len="med"/>
            <a:tailEnd type="none" w="med" len="med"/>
          </a:ln>
          <a:effectLst/>
        </p:spPr>
      </p:cxnSp>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8710099" y="187884"/>
            <a:ext cx="657581" cy="276225"/>
          </a:xfrm>
          <a:prstGeom prst="rect">
            <a:avLst/>
          </a:prstGeom>
        </p:spPr>
      </p:pic>
      <p:sp>
        <p:nvSpPr>
          <p:cNvPr id="8" name="Rectangle 2">
            <a:extLst>
              <a:ext uri="{FF2B5EF4-FFF2-40B4-BE49-F238E27FC236}">
                <a16:creationId xmlns:a16="http://schemas.microsoft.com/office/drawing/2014/main" id="{1CD1D9D1-E5CE-4975-944F-26D8A9FB932D}"/>
              </a:ext>
            </a:extLst>
          </p:cNvPr>
          <p:cNvSpPr txBox="1">
            <a:spLocks noChangeArrowheads="1"/>
          </p:cNvSpPr>
          <p:nvPr/>
        </p:nvSpPr>
        <p:spPr bwMode="auto">
          <a:xfrm>
            <a:off x="459750" y="764704"/>
            <a:ext cx="8577857" cy="417849"/>
          </a:xfrm>
          <a:prstGeom prst="rect">
            <a:avLst/>
          </a:prstGeom>
          <a:ln>
            <a:solidFill>
              <a:srgbClr val="C40000"/>
            </a:solidFill>
            <a:miter lim="800000"/>
            <a:headEnd/>
            <a:tailEnd/>
          </a:ln>
        </p:spPr>
        <p:txBody>
          <a:bodyPr vert="horz" wrap="square" lIns="86499" tIns="43249" rIns="86499" bIns="43249"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a:defRPr/>
            </a:pPr>
            <a:r>
              <a:rPr lang="en-US" sz="2800" kern="0" dirty="0">
                <a:solidFill>
                  <a:schemeClr val="tx1"/>
                </a:solidFill>
                <a:latin typeface="Calibri"/>
                <a:cs typeface="Calibri"/>
              </a:rPr>
              <a:t>Cooperatives/Building Societies/Staff Associations Cont’d</a:t>
            </a:r>
            <a:endParaRPr lang="en-US" sz="4800" dirty="0"/>
          </a:p>
          <a:p>
            <a:pPr algn="l">
              <a:defRPr/>
            </a:pPr>
            <a:endParaRPr lang="en-US" sz="2800" kern="0" dirty="0">
              <a:solidFill>
                <a:schemeClr val="tx1"/>
              </a:solidFill>
              <a:latin typeface="Calibri"/>
              <a:cs typeface="Calibri"/>
            </a:endParaRPr>
          </a:p>
        </p:txBody>
      </p:sp>
      <p:pic>
        <p:nvPicPr>
          <p:cNvPr id="9" name="Picture 18">
            <a:extLst>
              <a:ext uri="{FF2B5EF4-FFF2-40B4-BE49-F238E27FC236}">
                <a16:creationId xmlns:a16="http://schemas.microsoft.com/office/drawing/2014/main" id="{AADC2E38-2653-42AD-BE40-B2D53235D89F}"/>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1" name="Picture 10">
            <a:extLst>
              <a:ext uri="{FF2B5EF4-FFF2-40B4-BE49-F238E27FC236}">
                <a16:creationId xmlns:a16="http://schemas.microsoft.com/office/drawing/2014/main" id="{314D738B-3998-4DB1-B2C7-85142EA24053}"/>
              </a:ext>
            </a:extLst>
          </p:cNvPr>
          <p:cNvPicPr>
            <a:picLocks noChangeAspect="1"/>
          </p:cNvPicPr>
          <p:nvPr/>
        </p:nvPicPr>
        <p:blipFill>
          <a:blip r:embed="rId4"/>
          <a:stretch>
            <a:fillRect/>
          </a:stretch>
        </p:blipFill>
        <p:spPr>
          <a:xfrm>
            <a:off x="5818352" y="6401203"/>
            <a:ext cx="9530" cy="285750"/>
          </a:xfrm>
          <a:prstGeom prst="rect">
            <a:avLst/>
          </a:prstGeom>
        </p:spPr>
      </p:pic>
      <p:sp>
        <p:nvSpPr>
          <p:cNvPr id="2" name="Rectangle 3">
            <a:extLst>
              <a:ext uri="{FF2B5EF4-FFF2-40B4-BE49-F238E27FC236}">
                <a16:creationId xmlns:a16="http://schemas.microsoft.com/office/drawing/2014/main" id="{303D850D-AF1F-4423-8E91-28799137765B}"/>
              </a:ext>
            </a:extLst>
          </p:cNvPr>
          <p:cNvSpPr txBox="1">
            <a:spLocks noChangeArrowheads="1"/>
          </p:cNvSpPr>
          <p:nvPr/>
        </p:nvSpPr>
        <p:spPr bwMode="auto">
          <a:xfrm>
            <a:off x="56456" y="1576368"/>
            <a:ext cx="9481583" cy="4012872"/>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6499" tIns="43249" rIns="86499" bIns="43249"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839470" lvl="1" indent="-457200" algn="just">
              <a:spcBef>
                <a:spcPct val="0"/>
              </a:spcBef>
              <a:buFont typeface="Arial" panose="020B0604020202020204" pitchFamily="34" charset="0"/>
              <a:buChar char="•"/>
              <a:defRPr/>
            </a:pPr>
            <a:r>
              <a:rPr lang="en-US" sz="2400" kern="0" dirty="0">
                <a:latin typeface="Calibri" panose="020F0502020204030204" pitchFamily="34" charset="0"/>
                <a:cs typeface="Calibri" panose="020F0502020204030204" pitchFamily="34" charset="0"/>
              </a:rPr>
              <a:t>Through Cooperatives and Building Societies today in Nigeria, there is probably a pool in excess of N100 Billion with subscriber numbers running into a few millions.</a:t>
            </a:r>
            <a:endParaRPr lang="en-US" sz="3600" dirty="0">
              <a:latin typeface="Calibri" panose="020F0502020204030204" pitchFamily="34" charset="0"/>
              <a:cs typeface="Calibri" panose="020F0502020204030204" pitchFamily="34" charset="0"/>
            </a:endParaRPr>
          </a:p>
          <a:p>
            <a:pPr marL="839470" lvl="1" indent="-457200" algn="just">
              <a:spcBef>
                <a:spcPct val="0"/>
              </a:spcBef>
              <a:buFont typeface="Arial" panose="020B0604020202020204" pitchFamily="34" charset="0"/>
              <a:buChar char="•"/>
              <a:defRPr/>
            </a:pPr>
            <a:endParaRPr lang="en-US" sz="2400" kern="0" dirty="0">
              <a:latin typeface="Calibri" panose="020F0502020204030204" pitchFamily="34" charset="0"/>
              <a:cs typeface="Calibri" panose="020F0502020204030204" pitchFamily="34" charset="0"/>
            </a:endParaRPr>
          </a:p>
          <a:p>
            <a:pPr marL="839470" lvl="1" indent="-457200" algn="just">
              <a:spcBef>
                <a:spcPct val="0"/>
              </a:spcBef>
              <a:buFont typeface="Arial" panose="020B0604020202020204" pitchFamily="34" charset="0"/>
              <a:buChar char="•"/>
              <a:defRPr/>
            </a:pPr>
            <a:r>
              <a:rPr lang="en-US" sz="2400" kern="0" dirty="0">
                <a:latin typeface="Calibri" panose="020F0502020204030204" pitchFamily="34" charset="0"/>
                <a:cs typeface="Calibri" panose="020F0502020204030204" pitchFamily="34" charset="0"/>
              </a:rPr>
              <a:t>Cooperatives are actually mobilising and continue to grow to the extent that in mature high income earning Cooperatives like Shell and Chevron, they are sometimes able to fund whole purchases to the tune of N50m on behalf of subscribers.</a:t>
            </a:r>
            <a:endParaRPr lang="en-US" sz="3600" dirty="0">
              <a:latin typeface="Calibri" panose="020F0502020204030204" pitchFamily="34" charset="0"/>
              <a:cs typeface="Calibri" panose="020F0502020204030204" pitchFamily="34" charset="0"/>
            </a:endParaRPr>
          </a:p>
          <a:p>
            <a:pPr marL="382270" lvl="1" indent="0" algn="just">
              <a:spcBef>
                <a:spcPct val="0"/>
              </a:spcBef>
              <a:buNone/>
              <a:defRPr/>
            </a:pPr>
            <a:endParaRPr lang="en-US" sz="2400" kern="0"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0F0A195E-7D29-4CB4-8523-054EE0390A3A}"/>
              </a:ext>
            </a:extLst>
          </p:cNvPr>
          <p:cNvSpPr txBox="1"/>
          <p:nvPr/>
        </p:nvSpPr>
        <p:spPr>
          <a:xfrm>
            <a:off x="4596161" y="6399994"/>
            <a:ext cx="10760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Viner Hand ITC"/>
                <a:cs typeface="Arial"/>
              </a:rPr>
              <a:t>Page 14</a:t>
            </a:r>
          </a:p>
        </p:txBody>
      </p:sp>
    </p:spTree>
    <p:extLst>
      <p:ext uri="{BB962C8B-B14F-4D97-AF65-F5344CB8AC3E}">
        <p14:creationId xmlns:p14="http://schemas.microsoft.com/office/powerpoint/2010/main" val="7760569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8635199" y="450625"/>
            <a:ext cx="1000667" cy="209550"/>
          </a:xfrm>
          <a:prstGeom prst="rect">
            <a:avLst/>
          </a:prstGeom>
        </p:spPr>
      </p:pic>
      <p:cxnSp>
        <p:nvCxnSpPr>
          <p:cNvPr id="12" name="Straight Arrow Connector 11">
            <a:extLst>
              <a:ext uri="{FF2B5EF4-FFF2-40B4-BE49-F238E27FC236}">
                <a16:creationId xmlns:a16="http://schemas.microsoft.com/office/drawing/2014/main" id="{061FE02A-C2A7-403A-9B71-EEA24089D710}"/>
              </a:ext>
            </a:extLst>
          </p:cNvPr>
          <p:cNvCxnSpPr/>
          <p:nvPr/>
        </p:nvCxnSpPr>
        <p:spPr bwMode="auto">
          <a:xfrm flipV="1">
            <a:off x="454645" y="583978"/>
            <a:ext cx="8186853" cy="15293"/>
          </a:xfrm>
          <a:prstGeom prst="straightConnector1">
            <a:avLst/>
          </a:prstGeom>
          <a:solidFill>
            <a:schemeClr val="accent1"/>
          </a:solidFill>
          <a:ln w="9525" cap="flat" cmpd="sng" algn="ctr">
            <a:solidFill>
              <a:srgbClr val="C00000"/>
            </a:solidFill>
            <a:prstDash val="solid"/>
            <a:round/>
            <a:headEnd type="none" w="med" len="med"/>
            <a:tailEnd type="none" w="med" len="med"/>
          </a:ln>
          <a:effectLst/>
        </p:spPr>
      </p:cxnSp>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8710099" y="187884"/>
            <a:ext cx="657581" cy="276225"/>
          </a:xfrm>
          <a:prstGeom prst="rect">
            <a:avLst/>
          </a:prstGeom>
        </p:spPr>
      </p:pic>
      <p:sp>
        <p:nvSpPr>
          <p:cNvPr id="8" name="Rectangle 2">
            <a:extLst>
              <a:ext uri="{FF2B5EF4-FFF2-40B4-BE49-F238E27FC236}">
                <a16:creationId xmlns:a16="http://schemas.microsoft.com/office/drawing/2014/main" id="{1CD1D9D1-E5CE-4975-944F-26D8A9FB932D}"/>
              </a:ext>
            </a:extLst>
          </p:cNvPr>
          <p:cNvSpPr txBox="1">
            <a:spLocks noChangeArrowheads="1"/>
          </p:cNvSpPr>
          <p:nvPr/>
        </p:nvSpPr>
        <p:spPr bwMode="auto">
          <a:xfrm>
            <a:off x="459750" y="764704"/>
            <a:ext cx="8620989" cy="446604"/>
          </a:xfrm>
          <a:prstGeom prst="rect">
            <a:avLst/>
          </a:prstGeom>
          <a:ln>
            <a:solidFill>
              <a:srgbClr val="C40000"/>
            </a:solidFill>
            <a:miter lim="800000"/>
            <a:headEnd/>
            <a:tailEnd/>
          </a:ln>
        </p:spPr>
        <p:txBody>
          <a:bodyPr vert="horz" wrap="square" lIns="86499" tIns="43249" rIns="86499" bIns="43249"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a:defRPr/>
            </a:pPr>
            <a:r>
              <a:rPr lang="en-US" sz="2800" kern="0" dirty="0">
                <a:solidFill>
                  <a:schemeClr val="tx1"/>
                </a:solidFill>
                <a:latin typeface="Calibri"/>
                <a:cs typeface="Calibri"/>
              </a:rPr>
              <a:t>Cooperatives/Building Societies/Staff Associations Cont’d</a:t>
            </a:r>
            <a:endParaRPr lang="en-US" sz="4800" dirty="0"/>
          </a:p>
          <a:p>
            <a:pPr algn="l">
              <a:defRPr/>
            </a:pPr>
            <a:endParaRPr lang="en-US" sz="2800" kern="0" dirty="0">
              <a:solidFill>
                <a:schemeClr val="tx1"/>
              </a:solidFill>
              <a:latin typeface="Calibri"/>
              <a:cs typeface="Calibri"/>
            </a:endParaRPr>
          </a:p>
        </p:txBody>
      </p:sp>
      <p:pic>
        <p:nvPicPr>
          <p:cNvPr id="9" name="Picture 18">
            <a:extLst>
              <a:ext uri="{FF2B5EF4-FFF2-40B4-BE49-F238E27FC236}">
                <a16:creationId xmlns:a16="http://schemas.microsoft.com/office/drawing/2014/main" id="{AADC2E38-2653-42AD-BE40-B2D53235D89F}"/>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1" name="Picture 10">
            <a:extLst>
              <a:ext uri="{FF2B5EF4-FFF2-40B4-BE49-F238E27FC236}">
                <a16:creationId xmlns:a16="http://schemas.microsoft.com/office/drawing/2014/main" id="{314D738B-3998-4DB1-B2C7-85142EA24053}"/>
              </a:ext>
            </a:extLst>
          </p:cNvPr>
          <p:cNvPicPr>
            <a:picLocks noChangeAspect="1"/>
          </p:cNvPicPr>
          <p:nvPr/>
        </p:nvPicPr>
        <p:blipFill>
          <a:blip r:embed="rId4"/>
          <a:stretch>
            <a:fillRect/>
          </a:stretch>
        </p:blipFill>
        <p:spPr>
          <a:xfrm>
            <a:off x="5818352" y="6401203"/>
            <a:ext cx="9530" cy="285750"/>
          </a:xfrm>
          <a:prstGeom prst="rect">
            <a:avLst/>
          </a:prstGeom>
        </p:spPr>
      </p:pic>
      <p:sp>
        <p:nvSpPr>
          <p:cNvPr id="2" name="Rectangle 3">
            <a:extLst>
              <a:ext uri="{FF2B5EF4-FFF2-40B4-BE49-F238E27FC236}">
                <a16:creationId xmlns:a16="http://schemas.microsoft.com/office/drawing/2014/main" id="{303D850D-AF1F-4423-8E91-28799137765B}"/>
              </a:ext>
            </a:extLst>
          </p:cNvPr>
          <p:cNvSpPr txBox="1">
            <a:spLocks noChangeArrowheads="1"/>
          </p:cNvSpPr>
          <p:nvPr/>
        </p:nvSpPr>
        <p:spPr bwMode="auto">
          <a:xfrm>
            <a:off x="56456" y="1432352"/>
            <a:ext cx="9481583" cy="4012872"/>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6499" tIns="43249" rIns="86499" bIns="43249"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82270" lvl="1" indent="0" algn="just">
              <a:spcBef>
                <a:spcPct val="0"/>
              </a:spcBef>
              <a:buNone/>
              <a:defRPr/>
            </a:pPr>
            <a:r>
              <a:rPr lang="en-US" sz="2400" kern="0" dirty="0">
                <a:latin typeface="Calibri" panose="020F0502020204030204" pitchFamily="34" charset="0"/>
                <a:cs typeface="Calibri" panose="020F0502020204030204" pitchFamily="34" charset="0"/>
              </a:rPr>
              <a:t>More examples are:</a:t>
            </a:r>
          </a:p>
          <a:p>
            <a:pPr marL="382270" lvl="1" indent="0" algn="just">
              <a:spcBef>
                <a:spcPct val="0"/>
              </a:spcBef>
              <a:buNone/>
              <a:defRPr/>
            </a:pPr>
            <a:endParaRPr lang="en-US" sz="2400" kern="0" dirty="0">
              <a:latin typeface="Calibri" panose="020F0502020204030204" pitchFamily="34" charset="0"/>
              <a:cs typeface="Calibri" panose="020F0502020204030204" pitchFamily="34" charset="0"/>
            </a:endParaRPr>
          </a:p>
          <a:p>
            <a:pPr marL="953770" lvl="1" indent="-571500" algn="just">
              <a:spcBef>
                <a:spcPct val="0"/>
              </a:spcBef>
              <a:buFont typeface="Arial" panose="020B0604020202020204" pitchFamily="34" charset="0"/>
              <a:buChar char="•"/>
              <a:defRPr/>
            </a:pPr>
            <a:r>
              <a:rPr lang="en-US" sz="2400" kern="0" dirty="0">
                <a:latin typeface="Calibri" panose="020F0502020204030204" pitchFamily="34" charset="0"/>
                <a:cs typeface="Calibri" panose="020F0502020204030204" pitchFamily="34" charset="0"/>
              </a:rPr>
              <a:t>Recent collaboration between Brains &amp; Hammers Ltd and Shell and Mobil Cooperative for the delivery of </a:t>
            </a:r>
            <a:r>
              <a:rPr lang="en-US" sz="2400" b="1" kern="0" dirty="0">
                <a:latin typeface="Calibri" panose="020F0502020204030204" pitchFamily="34" charset="0"/>
                <a:cs typeface="Calibri" panose="020F0502020204030204" pitchFamily="34" charset="0"/>
              </a:rPr>
              <a:t>117</a:t>
            </a:r>
            <a:r>
              <a:rPr lang="en-US" sz="2400" kern="0" dirty="0">
                <a:latin typeface="Calibri" panose="020F0502020204030204" pitchFamily="34" charset="0"/>
                <a:cs typeface="Calibri" panose="020F0502020204030204" pitchFamily="34" charset="0"/>
              </a:rPr>
              <a:t> housing units valued at </a:t>
            </a:r>
            <a:r>
              <a:rPr lang="en-US" sz="2400" b="1" kern="0" dirty="0">
                <a:latin typeface="Calibri" panose="020F0502020204030204" pitchFamily="34" charset="0"/>
                <a:cs typeface="Calibri" panose="020F0502020204030204" pitchFamily="34" charset="0"/>
              </a:rPr>
              <a:t>N15 </a:t>
            </a:r>
            <a:r>
              <a:rPr lang="en-US" sz="2400" kern="0" dirty="0">
                <a:latin typeface="Calibri" panose="020F0502020204030204" pitchFamily="34" charset="0"/>
                <a:cs typeface="Calibri" panose="020F0502020204030204" pitchFamily="34" charset="0"/>
              </a:rPr>
              <a:t>Billion located in Lekki Lagos State.</a:t>
            </a:r>
          </a:p>
          <a:p>
            <a:pPr marL="953770" lvl="1" indent="-571500" algn="just">
              <a:spcBef>
                <a:spcPct val="0"/>
              </a:spcBef>
              <a:buFont typeface="Arial"/>
              <a:buChar char="–"/>
              <a:defRPr/>
            </a:pPr>
            <a:endParaRPr lang="en-US" sz="2400" kern="0" dirty="0">
              <a:latin typeface="Calibri" panose="020F0502020204030204" pitchFamily="34" charset="0"/>
              <a:cs typeface="Calibri" panose="020F0502020204030204" pitchFamily="34" charset="0"/>
            </a:endParaRPr>
          </a:p>
          <a:p>
            <a:pPr marL="953770" lvl="1" indent="-571500" algn="just">
              <a:spcBef>
                <a:spcPct val="0"/>
              </a:spcBef>
              <a:buFont typeface="Arial" panose="020B0604020202020204" pitchFamily="34" charset="0"/>
              <a:buChar char="•"/>
              <a:defRPr/>
            </a:pPr>
            <a:r>
              <a:rPr lang="en-US" sz="2400" kern="0" dirty="0">
                <a:latin typeface="Calibri" panose="020F0502020204030204" pitchFamily="34" charset="0"/>
                <a:cs typeface="Calibri" panose="020F0502020204030204" pitchFamily="34" charset="0"/>
              </a:rPr>
              <a:t>CBN White Crescent Cooperative built the River Park Estate in the FCT with over </a:t>
            </a:r>
            <a:r>
              <a:rPr lang="en-US" sz="2400" b="1" kern="0" dirty="0">
                <a:latin typeface="Calibri" panose="020F0502020204030204" pitchFamily="34" charset="0"/>
                <a:cs typeface="Calibri" panose="020F0502020204030204" pitchFamily="34" charset="0"/>
              </a:rPr>
              <a:t>300</a:t>
            </a:r>
            <a:r>
              <a:rPr lang="en-US" sz="2400" kern="0" dirty="0">
                <a:latin typeface="Calibri" panose="020F0502020204030204" pitchFamily="34" charset="0"/>
                <a:cs typeface="Calibri" panose="020F0502020204030204" pitchFamily="34" charset="0"/>
              </a:rPr>
              <a:t> buildings located within </a:t>
            </a:r>
            <a:r>
              <a:rPr lang="en-US" sz="2400" b="1" kern="0" dirty="0">
                <a:latin typeface="Calibri" panose="020F0502020204030204" pitchFamily="34" charset="0"/>
                <a:cs typeface="Calibri" panose="020F0502020204030204" pitchFamily="34" charset="0"/>
              </a:rPr>
              <a:t>501</a:t>
            </a:r>
            <a:r>
              <a:rPr lang="en-US" sz="2400" kern="0" dirty="0">
                <a:latin typeface="Calibri" panose="020F0502020204030204" pitchFamily="34" charset="0"/>
                <a:cs typeface="Calibri" panose="020F0502020204030204" pitchFamily="34" charset="0"/>
              </a:rPr>
              <a:t> hectares of land. The same Cooperative flagged-off the construction of a Solar City Estate in Enugu. These 2 projects alone are valued in excess of </a:t>
            </a:r>
            <a:r>
              <a:rPr lang="en-US" sz="2400" b="1" kern="0" dirty="0">
                <a:latin typeface="Calibri" panose="020F0502020204030204" pitchFamily="34" charset="0"/>
                <a:cs typeface="Calibri" panose="020F0502020204030204" pitchFamily="34" charset="0"/>
              </a:rPr>
              <a:t>N100 </a:t>
            </a:r>
            <a:r>
              <a:rPr lang="en-US" sz="2400" kern="0" dirty="0">
                <a:latin typeface="Calibri" panose="020F0502020204030204" pitchFamily="34" charset="0"/>
                <a:cs typeface="Calibri" panose="020F0502020204030204" pitchFamily="34" charset="0"/>
              </a:rPr>
              <a:t>billion boasting of housing units in the thousands.</a:t>
            </a:r>
          </a:p>
          <a:p>
            <a:pPr marL="953770" lvl="1" indent="-571500" algn="just">
              <a:spcBef>
                <a:spcPct val="0"/>
              </a:spcBef>
              <a:buFont typeface="Arial"/>
              <a:buChar char="–"/>
              <a:defRPr/>
            </a:pPr>
            <a:endParaRPr lang="en-US" sz="2400" kern="0" dirty="0">
              <a:latin typeface="Calibri" panose="020F0502020204030204" pitchFamily="34" charset="0"/>
              <a:cs typeface="Calibri" panose="020F0502020204030204" pitchFamily="34" charset="0"/>
            </a:endParaRPr>
          </a:p>
          <a:p>
            <a:pPr marL="382270" lvl="1" indent="0" algn="just">
              <a:spcBef>
                <a:spcPct val="0"/>
              </a:spcBef>
              <a:buNone/>
              <a:defRPr/>
            </a:pPr>
            <a:endParaRPr lang="en-US" sz="1600" kern="0"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0F0A195E-7D29-4CB4-8523-054EE0390A3A}"/>
              </a:ext>
            </a:extLst>
          </p:cNvPr>
          <p:cNvSpPr txBox="1"/>
          <p:nvPr/>
        </p:nvSpPr>
        <p:spPr>
          <a:xfrm>
            <a:off x="4596161" y="6399994"/>
            <a:ext cx="10760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Viner Hand ITC"/>
                <a:cs typeface="Arial"/>
              </a:rPr>
              <a:t>Page 15</a:t>
            </a:r>
          </a:p>
        </p:txBody>
      </p:sp>
    </p:spTree>
    <p:extLst>
      <p:ext uri="{BB962C8B-B14F-4D97-AF65-F5344CB8AC3E}">
        <p14:creationId xmlns:p14="http://schemas.microsoft.com/office/powerpoint/2010/main" val="42937243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8635199" y="450625"/>
            <a:ext cx="1000667" cy="209550"/>
          </a:xfrm>
          <a:prstGeom prst="rect">
            <a:avLst/>
          </a:prstGeom>
        </p:spPr>
      </p:pic>
      <p:cxnSp>
        <p:nvCxnSpPr>
          <p:cNvPr id="12" name="Straight Arrow Connector 11">
            <a:extLst>
              <a:ext uri="{FF2B5EF4-FFF2-40B4-BE49-F238E27FC236}">
                <a16:creationId xmlns:a16="http://schemas.microsoft.com/office/drawing/2014/main" id="{061FE02A-C2A7-403A-9B71-EEA24089D710}"/>
              </a:ext>
            </a:extLst>
          </p:cNvPr>
          <p:cNvCxnSpPr/>
          <p:nvPr/>
        </p:nvCxnSpPr>
        <p:spPr bwMode="auto">
          <a:xfrm flipV="1">
            <a:off x="454645" y="583978"/>
            <a:ext cx="8186853" cy="15293"/>
          </a:xfrm>
          <a:prstGeom prst="straightConnector1">
            <a:avLst/>
          </a:prstGeom>
          <a:solidFill>
            <a:schemeClr val="accent1"/>
          </a:solidFill>
          <a:ln w="9525" cap="flat" cmpd="sng" algn="ctr">
            <a:solidFill>
              <a:srgbClr val="C00000"/>
            </a:solidFill>
            <a:prstDash val="solid"/>
            <a:round/>
            <a:headEnd type="none" w="med" len="med"/>
            <a:tailEnd type="none" w="med" len="med"/>
          </a:ln>
          <a:effectLst/>
        </p:spPr>
      </p:cxnSp>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8710099" y="187884"/>
            <a:ext cx="657581" cy="276225"/>
          </a:xfrm>
          <a:prstGeom prst="rect">
            <a:avLst/>
          </a:prstGeom>
        </p:spPr>
      </p:pic>
      <p:pic>
        <p:nvPicPr>
          <p:cNvPr id="9" name="Picture 18">
            <a:extLst>
              <a:ext uri="{FF2B5EF4-FFF2-40B4-BE49-F238E27FC236}">
                <a16:creationId xmlns:a16="http://schemas.microsoft.com/office/drawing/2014/main" id="{AADC2E38-2653-42AD-BE40-B2D53235D89F}"/>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1" name="Picture 10">
            <a:extLst>
              <a:ext uri="{FF2B5EF4-FFF2-40B4-BE49-F238E27FC236}">
                <a16:creationId xmlns:a16="http://schemas.microsoft.com/office/drawing/2014/main" id="{314D738B-3998-4DB1-B2C7-85142EA24053}"/>
              </a:ext>
            </a:extLst>
          </p:cNvPr>
          <p:cNvPicPr>
            <a:picLocks noChangeAspect="1"/>
          </p:cNvPicPr>
          <p:nvPr/>
        </p:nvPicPr>
        <p:blipFill>
          <a:blip r:embed="rId4"/>
          <a:stretch>
            <a:fillRect/>
          </a:stretch>
        </p:blipFill>
        <p:spPr>
          <a:xfrm>
            <a:off x="5818352" y="6401203"/>
            <a:ext cx="9530" cy="285750"/>
          </a:xfrm>
          <a:prstGeom prst="rect">
            <a:avLst/>
          </a:prstGeom>
        </p:spPr>
      </p:pic>
      <p:sp>
        <p:nvSpPr>
          <p:cNvPr id="30" name="Rectangle 2">
            <a:extLst>
              <a:ext uri="{FF2B5EF4-FFF2-40B4-BE49-F238E27FC236}">
                <a16:creationId xmlns:a16="http://schemas.microsoft.com/office/drawing/2014/main" id="{D1E88C99-88B1-4007-AEB5-CDE80A4F7A9B}"/>
              </a:ext>
            </a:extLst>
          </p:cNvPr>
          <p:cNvSpPr txBox="1">
            <a:spLocks noChangeArrowheads="1"/>
          </p:cNvSpPr>
          <p:nvPr/>
        </p:nvSpPr>
        <p:spPr bwMode="auto">
          <a:xfrm>
            <a:off x="488504" y="764704"/>
            <a:ext cx="8064896" cy="500063"/>
          </a:xfrm>
          <a:prstGeom prst="rect">
            <a:avLst/>
          </a:prstGeom>
          <a:ln>
            <a:solidFill>
              <a:schemeClr val="tx1"/>
            </a:solidFill>
            <a:miter lim="800000"/>
            <a:headEnd/>
            <a:tailEnd/>
          </a:ln>
        </p:spPr>
        <p:txBody>
          <a:bodyPr vert="horz" wrap="square" lIns="86499" tIns="43249" rIns="86499" bIns="43249"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a:defRPr/>
            </a:pPr>
            <a:r>
              <a:rPr lang="en-US" sz="2800" kern="0" dirty="0">
                <a:solidFill>
                  <a:schemeClr val="tx1"/>
                </a:solidFill>
                <a:latin typeface="Calibri"/>
                <a:cs typeface="Calibri"/>
              </a:rPr>
              <a:t>Savings from Statutory Deductions (NHF/Pensions)</a:t>
            </a:r>
            <a:br>
              <a:rPr lang="en-US" sz="2800" kern="0" dirty="0">
                <a:latin typeface="Calibri" pitchFamily="34" charset="0"/>
              </a:rPr>
            </a:br>
            <a:endParaRPr lang="en-US" sz="2800" kern="0" dirty="0">
              <a:solidFill>
                <a:schemeClr val="tx1"/>
              </a:solidFill>
              <a:cs typeface="Calibri"/>
            </a:endParaRPr>
          </a:p>
        </p:txBody>
      </p:sp>
      <p:sp>
        <p:nvSpPr>
          <p:cNvPr id="41" name="TextBox 40">
            <a:extLst>
              <a:ext uri="{FF2B5EF4-FFF2-40B4-BE49-F238E27FC236}">
                <a16:creationId xmlns:a16="http://schemas.microsoft.com/office/drawing/2014/main" id="{4061616F-DBAF-4BC4-8F6E-E00B72138103}"/>
              </a:ext>
            </a:extLst>
          </p:cNvPr>
          <p:cNvSpPr txBox="1"/>
          <p:nvPr/>
        </p:nvSpPr>
        <p:spPr>
          <a:xfrm>
            <a:off x="4596161" y="6399994"/>
            <a:ext cx="10760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Viner Hand ITC"/>
                <a:cs typeface="Arial"/>
              </a:rPr>
              <a:t>Page 16</a:t>
            </a:r>
            <a:endParaRPr lang="en-US" dirty="0"/>
          </a:p>
        </p:txBody>
      </p:sp>
      <p:graphicFrame>
        <p:nvGraphicFramePr>
          <p:cNvPr id="2" name="Diagram 2">
            <a:extLst>
              <a:ext uri="{FF2B5EF4-FFF2-40B4-BE49-F238E27FC236}">
                <a16:creationId xmlns:a16="http://schemas.microsoft.com/office/drawing/2014/main" id="{9E13DDD5-308E-47CE-8A3C-01BCDFA361DE}"/>
              </a:ext>
            </a:extLst>
          </p:cNvPr>
          <p:cNvGraphicFramePr/>
          <p:nvPr>
            <p:extLst>
              <p:ext uri="{D42A27DB-BD31-4B8C-83A1-F6EECF244321}">
                <p14:modId xmlns:p14="http://schemas.microsoft.com/office/powerpoint/2010/main" val="2615076471"/>
              </p:ext>
            </p:extLst>
          </p:nvPr>
        </p:nvGraphicFramePr>
        <p:xfrm>
          <a:off x="545215" y="1705671"/>
          <a:ext cx="6413831" cy="4437033"/>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4" name="Picture 3">
            <a:extLst>
              <a:ext uri="{FF2B5EF4-FFF2-40B4-BE49-F238E27FC236}">
                <a16:creationId xmlns:a16="http://schemas.microsoft.com/office/drawing/2014/main" id="{EA56F6D6-9D56-4A66-BC16-EC99350202B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206991" y="1665736"/>
            <a:ext cx="2428875" cy="1885950"/>
          </a:xfrm>
          <a:prstGeom prst="rect">
            <a:avLst/>
          </a:prstGeom>
        </p:spPr>
      </p:pic>
      <p:pic>
        <p:nvPicPr>
          <p:cNvPr id="6" name="Picture 5" descr="Text&#10;&#10;Description automatically generated with medium confidence">
            <a:extLst>
              <a:ext uri="{FF2B5EF4-FFF2-40B4-BE49-F238E27FC236}">
                <a16:creationId xmlns:a16="http://schemas.microsoft.com/office/drawing/2014/main" id="{60622038-246B-4CC7-B8F9-B2F7EAF3592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962576" y="4327899"/>
            <a:ext cx="2948077" cy="1459840"/>
          </a:xfrm>
          <a:prstGeom prst="rect">
            <a:avLst/>
          </a:prstGeom>
        </p:spPr>
      </p:pic>
    </p:spTree>
    <p:extLst>
      <p:ext uri="{BB962C8B-B14F-4D97-AF65-F5344CB8AC3E}">
        <p14:creationId xmlns:p14="http://schemas.microsoft.com/office/powerpoint/2010/main" val="27797893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8635199" y="450625"/>
            <a:ext cx="1000667" cy="209550"/>
          </a:xfrm>
          <a:prstGeom prst="rect">
            <a:avLst/>
          </a:prstGeom>
        </p:spPr>
      </p:pic>
      <p:cxnSp>
        <p:nvCxnSpPr>
          <p:cNvPr id="12" name="Straight Arrow Connector 11">
            <a:extLst>
              <a:ext uri="{FF2B5EF4-FFF2-40B4-BE49-F238E27FC236}">
                <a16:creationId xmlns:a16="http://schemas.microsoft.com/office/drawing/2014/main" id="{061FE02A-C2A7-403A-9B71-EEA24089D710}"/>
              </a:ext>
            </a:extLst>
          </p:cNvPr>
          <p:cNvCxnSpPr/>
          <p:nvPr/>
        </p:nvCxnSpPr>
        <p:spPr bwMode="auto">
          <a:xfrm flipV="1">
            <a:off x="454645" y="583978"/>
            <a:ext cx="8186853" cy="15293"/>
          </a:xfrm>
          <a:prstGeom prst="straightConnector1">
            <a:avLst/>
          </a:prstGeom>
          <a:solidFill>
            <a:schemeClr val="accent1"/>
          </a:solidFill>
          <a:ln w="9525" cap="flat" cmpd="sng" algn="ctr">
            <a:solidFill>
              <a:srgbClr val="C00000"/>
            </a:solidFill>
            <a:prstDash val="solid"/>
            <a:round/>
            <a:headEnd type="none" w="med" len="med"/>
            <a:tailEnd type="none" w="med" len="med"/>
          </a:ln>
          <a:effectLst/>
        </p:spPr>
      </p:cxnSp>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8710099" y="187884"/>
            <a:ext cx="657581" cy="276225"/>
          </a:xfrm>
          <a:prstGeom prst="rect">
            <a:avLst/>
          </a:prstGeom>
        </p:spPr>
      </p:pic>
      <p:sp>
        <p:nvSpPr>
          <p:cNvPr id="8" name="Rectangle 2">
            <a:extLst>
              <a:ext uri="{FF2B5EF4-FFF2-40B4-BE49-F238E27FC236}">
                <a16:creationId xmlns:a16="http://schemas.microsoft.com/office/drawing/2014/main" id="{1CD1D9D1-E5CE-4975-944F-26D8A9FB932D}"/>
              </a:ext>
            </a:extLst>
          </p:cNvPr>
          <p:cNvSpPr txBox="1">
            <a:spLocks noChangeArrowheads="1"/>
          </p:cNvSpPr>
          <p:nvPr/>
        </p:nvSpPr>
        <p:spPr bwMode="auto">
          <a:xfrm>
            <a:off x="459750" y="764704"/>
            <a:ext cx="8448461" cy="403472"/>
          </a:xfrm>
          <a:prstGeom prst="rect">
            <a:avLst/>
          </a:prstGeom>
          <a:ln>
            <a:solidFill>
              <a:srgbClr val="C40000"/>
            </a:solidFill>
            <a:miter lim="800000"/>
            <a:headEnd/>
            <a:tailEnd/>
          </a:ln>
        </p:spPr>
        <p:txBody>
          <a:bodyPr vert="horz" wrap="square" lIns="86499" tIns="43249" rIns="86499" bIns="43249"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a:defRPr/>
            </a:pPr>
            <a:r>
              <a:rPr lang="en-US" sz="2800" b="1" kern="0" dirty="0">
                <a:solidFill>
                  <a:schemeClr val="tx1"/>
                </a:solidFill>
                <a:latin typeface="Calibri"/>
                <a:cs typeface="Calibri"/>
              </a:rPr>
              <a:t>Savings from Statutory Deductions (NHF/Pensions)</a:t>
            </a:r>
            <a:endParaRPr lang="en-US" sz="4800" b="1" dirty="0">
              <a:solidFill>
                <a:schemeClr val="tx1"/>
              </a:solidFill>
              <a:cs typeface="Calibri"/>
            </a:endParaRPr>
          </a:p>
          <a:p>
            <a:pPr algn="l">
              <a:defRPr/>
            </a:pPr>
            <a:endParaRPr lang="en-US" sz="2800" b="1" kern="0" dirty="0">
              <a:solidFill>
                <a:schemeClr val="tx1"/>
              </a:solidFill>
              <a:latin typeface="Calibri"/>
              <a:cs typeface="Calibri"/>
            </a:endParaRPr>
          </a:p>
        </p:txBody>
      </p:sp>
      <p:pic>
        <p:nvPicPr>
          <p:cNvPr id="9" name="Picture 18">
            <a:extLst>
              <a:ext uri="{FF2B5EF4-FFF2-40B4-BE49-F238E27FC236}">
                <a16:creationId xmlns:a16="http://schemas.microsoft.com/office/drawing/2014/main" id="{AADC2E38-2653-42AD-BE40-B2D53235D89F}"/>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1" name="Picture 10">
            <a:extLst>
              <a:ext uri="{FF2B5EF4-FFF2-40B4-BE49-F238E27FC236}">
                <a16:creationId xmlns:a16="http://schemas.microsoft.com/office/drawing/2014/main" id="{314D738B-3998-4DB1-B2C7-85142EA24053}"/>
              </a:ext>
            </a:extLst>
          </p:cNvPr>
          <p:cNvPicPr>
            <a:picLocks noChangeAspect="1"/>
          </p:cNvPicPr>
          <p:nvPr/>
        </p:nvPicPr>
        <p:blipFill>
          <a:blip r:embed="rId4"/>
          <a:stretch>
            <a:fillRect/>
          </a:stretch>
        </p:blipFill>
        <p:spPr>
          <a:xfrm>
            <a:off x="5818352" y="6401203"/>
            <a:ext cx="9530" cy="285750"/>
          </a:xfrm>
          <a:prstGeom prst="rect">
            <a:avLst/>
          </a:prstGeom>
        </p:spPr>
      </p:pic>
      <p:sp>
        <p:nvSpPr>
          <p:cNvPr id="2" name="Rectangle 3">
            <a:extLst>
              <a:ext uri="{FF2B5EF4-FFF2-40B4-BE49-F238E27FC236}">
                <a16:creationId xmlns:a16="http://schemas.microsoft.com/office/drawing/2014/main" id="{303D850D-AF1F-4423-8E91-28799137765B}"/>
              </a:ext>
            </a:extLst>
          </p:cNvPr>
          <p:cNvSpPr txBox="1">
            <a:spLocks noChangeArrowheads="1"/>
          </p:cNvSpPr>
          <p:nvPr/>
        </p:nvSpPr>
        <p:spPr bwMode="auto">
          <a:xfrm>
            <a:off x="56456" y="1441138"/>
            <a:ext cx="9481583" cy="389785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6499" tIns="43249" rIns="86499" bIns="43249"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82270" lvl="1" indent="0" algn="just">
              <a:spcBef>
                <a:spcPct val="0"/>
              </a:spcBef>
              <a:buNone/>
              <a:defRPr/>
            </a:pPr>
            <a:r>
              <a:rPr lang="en-US" sz="2400" b="1" kern="0" dirty="0">
                <a:latin typeface="Calibri" panose="020F0502020204030204" pitchFamily="34" charset="0"/>
                <a:cs typeface="Calibri" panose="020F0502020204030204" pitchFamily="34" charset="0"/>
              </a:rPr>
              <a:t>National Housing Fund</a:t>
            </a:r>
            <a:r>
              <a:rPr lang="en-US" sz="2400" kern="0" dirty="0">
                <a:latin typeface="Calibri" panose="020F0502020204030204" pitchFamily="34" charset="0"/>
                <a:cs typeface="Calibri" panose="020F0502020204030204" pitchFamily="34" charset="0"/>
              </a:rPr>
              <a:t> – requires that all employees and individuals earning above N3,000 contribute 2.5% to the housing fund monthly. The funds under management as at October 2019 </a:t>
            </a:r>
            <a:r>
              <a:rPr lang="en-US" sz="2400" b="1" kern="0" dirty="0">
                <a:latin typeface="Calibri" panose="020F0502020204030204" pitchFamily="34" charset="0"/>
                <a:cs typeface="Calibri" panose="020F0502020204030204" pitchFamily="34" charset="0"/>
              </a:rPr>
              <a:t>N344.17</a:t>
            </a:r>
            <a:r>
              <a:rPr lang="en-US" sz="2400" kern="0" dirty="0">
                <a:latin typeface="Calibri" panose="020F0502020204030204" pitchFamily="34" charset="0"/>
                <a:cs typeface="Calibri" panose="020F0502020204030204" pitchFamily="34" charset="0"/>
              </a:rPr>
              <a:t> Billion</a:t>
            </a:r>
          </a:p>
          <a:p>
            <a:pPr marL="382270" lvl="1" indent="0" algn="just">
              <a:spcBef>
                <a:spcPct val="0"/>
              </a:spcBef>
              <a:buNone/>
              <a:defRPr/>
            </a:pPr>
            <a:endParaRPr lang="en-US" sz="2400" kern="0" dirty="0">
              <a:latin typeface="Calibri" panose="020F0502020204030204" pitchFamily="34" charset="0"/>
              <a:cs typeface="Calibri" panose="020F0502020204030204" pitchFamily="34" charset="0"/>
            </a:endParaRPr>
          </a:p>
          <a:p>
            <a:pPr marL="382270" lvl="1" indent="0" algn="just">
              <a:spcBef>
                <a:spcPct val="0"/>
              </a:spcBef>
              <a:buNone/>
              <a:defRPr/>
            </a:pPr>
            <a:r>
              <a:rPr lang="en-US" sz="2400" b="1" kern="0" dirty="0">
                <a:latin typeface="Calibri" panose="020F0502020204030204" pitchFamily="34" charset="0"/>
                <a:cs typeface="Calibri" panose="020F0502020204030204" pitchFamily="34" charset="0"/>
              </a:rPr>
              <a:t>Pension Funds</a:t>
            </a:r>
            <a:r>
              <a:rPr lang="en-US" sz="2400" kern="0" dirty="0">
                <a:latin typeface="Calibri" panose="020F0502020204030204" pitchFamily="34" charset="0"/>
                <a:cs typeface="Calibri" panose="020F0502020204030204" pitchFamily="34" charset="0"/>
              </a:rPr>
              <a:t> – </a:t>
            </a:r>
            <a:r>
              <a:rPr lang="en-US" sz="2400" b="1" kern="0" dirty="0">
                <a:latin typeface="Calibri" panose="020F0502020204030204" pitchFamily="34" charset="0"/>
                <a:cs typeface="Calibri" panose="020F0502020204030204" pitchFamily="34" charset="0"/>
              </a:rPr>
              <a:t>N12.78</a:t>
            </a:r>
            <a:r>
              <a:rPr lang="en-US" sz="2400" kern="0" dirty="0">
                <a:latin typeface="Calibri" panose="020F0502020204030204" pitchFamily="34" charset="0"/>
                <a:cs typeface="Calibri" panose="020F0502020204030204" pitchFamily="34" charset="0"/>
              </a:rPr>
              <a:t> trillion in Pension Assets as at July 2021</a:t>
            </a:r>
          </a:p>
          <a:p>
            <a:pPr marL="896620" lvl="1" indent="-514350" algn="just">
              <a:spcBef>
                <a:spcPct val="0"/>
              </a:spcBef>
              <a:buFont typeface="Arial"/>
              <a:buChar char="–"/>
              <a:defRPr/>
            </a:pPr>
            <a:r>
              <a:rPr lang="en-US" sz="2400" kern="0" dirty="0">
                <a:latin typeface="Calibri" panose="020F0502020204030204" pitchFamily="34" charset="0"/>
                <a:cs typeface="Calibri" panose="020F0502020204030204" pitchFamily="34" charset="0"/>
              </a:rPr>
              <a:t>25% of pension assets are authorised for deployment to the Real Estate Sector</a:t>
            </a:r>
          </a:p>
          <a:p>
            <a:pPr marL="896620" lvl="1" indent="-514350" algn="just">
              <a:spcBef>
                <a:spcPct val="0"/>
              </a:spcBef>
              <a:buFont typeface="Arial"/>
              <a:buChar char="–"/>
              <a:defRPr/>
            </a:pPr>
            <a:r>
              <a:rPr lang="en-US" sz="2400" kern="0" dirty="0">
                <a:latin typeface="Calibri" panose="020F0502020204030204" pitchFamily="34" charset="0"/>
                <a:cs typeface="Calibri" panose="020F0502020204030204" pitchFamily="34" charset="0"/>
              </a:rPr>
              <a:t>10% of PBT for PFAs, Insurance Companies should be invested in the Real Estate sector.</a:t>
            </a:r>
          </a:p>
          <a:p>
            <a:pPr marL="896620" lvl="1" indent="-514350" algn="just">
              <a:spcBef>
                <a:spcPct val="0"/>
              </a:spcBef>
              <a:buFont typeface="Arial"/>
              <a:buChar char="–"/>
              <a:defRPr/>
            </a:pPr>
            <a:endParaRPr lang="en-US" sz="1600" kern="0"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0F0A195E-7D29-4CB4-8523-054EE0390A3A}"/>
              </a:ext>
            </a:extLst>
          </p:cNvPr>
          <p:cNvSpPr txBox="1"/>
          <p:nvPr/>
        </p:nvSpPr>
        <p:spPr>
          <a:xfrm>
            <a:off x="4596161" y="6399994"/>
            <a:ext cx="10760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Viner Hand ITC"/>
                <a:cs typeface="Arial"/>
              </a:rPr>
              <a:t>Page 17</a:t>
            </a:r>
          </a:p>
        </p:txBody>
      </p:sp>
    </p:spTree>
    <p:extLst>
      <p:ext uri="{BB962C8B-B14F-4D97-AF65-F5344CB8AC3E}">
        <p14:creationId xmlns:p14="http://schemas.microsoft.com/office/powerpoint/2010/main" val="36630944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8635199" y="450625"/>
            <a:ext cx="1000667" cy="209550"/>
          </a:xfrm>
          <a:prstGeom prst="rect">
            <a:avLst/>
          </a:prstGeom>
        </p:spPr>
      </p:pic>
      <p:cxnSp>
        <p:nvCxnSpPr>
          <p:cNvPr id="12" name="Straight Arrow Connector 11">
            <a:extLst>
              <a:ext uri="{FF2B5EF4-FFF2-40B4-BE49-F238E27FC236}">
                <a16:creationId xmlns:a16="http://schemas.microsoft.com/office/drawing/2014/main" id="{061FE02A-C2A7-403A-9B71-EEA24089D710}"/>
              </a:ext>
            </a:extLst>
          </p:cNvPr>
          <p:cNvCxnSpPr/>
          <p:nvPr/>
        </p:nvCxnSpPr>
        <p:spPr bwMode="auto">
          <a:xfrm flipV="1">
            <a:off x="454645" y="583978"/>
            <a:ext cx="8186853" cy="15293"/>
          </a:xfrm>
          <a:prstGeom prst="straightConnector1">
            <a:avLst/>
          </a:prstGeom>
          <a:solidFill>
            <a:schemeClr val="accent1"/>
          </a:solidFill>
          <a:ln w="9525" cap="flat" cmpd="sng" algn="ctr">
            <a:solidFill>
              <a:srgbClr val="C00000"/>
            </a:solidFill>
            <a:prstDash val="solid"/>
            <a:round/>
            <a:headEnd type="none" w="med" len="med"/>
            <a:tailEnd type="none" w="med" len="med"/>
          </a:ln>
          <a:effectLst/>
        </p:spPr>
      </p:cxnSp>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8710099" y="187884"/>
            <a:ext cx="657581" cy="276225"/>
          </a:xfrm>
          <a:prstGeom prst="rect">
            <a:avLst/>
          </a:prstGeom>
        </p:spPr>
      </p:pic>
      <p:sp>
        <p:nvSpPr>
          <p:cNvPr id="8" name="Rectangle 2">
            <a:extLst>
              <a:ext uri="{FF2B5EF4-FFF2-40B4-BE49-F238E27FC236}">
                <a16:creationId xmlns:a16="http://schemas.microsoft.com/office/drawing/2014/main" id="{1CD1D9D1-E5CE-4975-944F-26D8A9FB932D}"/>
              </a:ext>
            </a:extLst>
          </p:cNvPr>
          <p:cNvSpPr txBox="1">
            <a:spLocks noChangeArrowheads="1"/>
          </p:cNvSpPr>
          <p:nvPr/>
        </p:nvSpPr>
        <p:spPr bwMode="auto">
          <a:xfrm>
            <a:off x="459750" y="764704"/>
            <a:ext cx="8792668" cy="403472"/>
          </a:xfrm>
          <a:prstGeom prst="rect">
            <a:avLst/>
          </a:prstGeom>
          <a:ln>
            <a:solidFill>
              <a:srgbClr val="C40000"/>
            </a:solidFill>
            <a:miter lim="800000"/>
            <a:headEnd/>
            <a:tailEnd/>
          </a:ln>
        </p:spPr>
        <p:txBody>
          <a:bodyPr vert="horz" wrap="square" lIns="86499" tIns="43249" rIns="86499" bIns="43249"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a:defRPr/>
            </a:pPr>
            <a:r>
              <a:rPr lang="en-US" sz="2800" b="1" kern="0" dirty="0">
                <a:solidFill>
                  <a:schemeClr val="tx1"/>
                </a:solidFill>
                <a:latin typeface="Calibri"/>
                <a:cs typeface="Calibri"/>
              </a:rPr>
              <a:t>Savings from Statutory Deductions (NHF/Pensions) Cont'd</a:t>
            </a:r>
            <a:endParaRPr lang="en-US" sz="4800" b="1" dirty="0">
              <a:solidFill>
                <a:schemeClr val="tx1"/>
              </a:solidFill>
              <a:cs typeface="Calibri"/>
            </a:endParaRPr>
          </a:p>
          <a:p>
            <a:pPr algn="l">
              <a:defRPr/>
            </a:pPr>
            <a:endParaRPr lang="en-US" sz="2800" b="1" kern="0" dirty="0">
              <a:solidFill>
                <a:schemeClr val="tx1"/>
              </a:solidFill>
              <a:latin typeface="Calibri"/>
              <a:cs typeface="Calibri"/>
            </a:endParaRPr>
          </a:p>
        </p:txBody>
      </p:sp>
      <p:pic>
        <p:nvPicPr>
          <p:cNvPr id="9" name="Picture 18">
            <a:extLst>
              <a:ext uri="{FF2B5EF4-FFF2-40B4-BE49-F238E27FC236}">
                <a16:creationId xmlns:a16="http://schemas.microsoft.com/office/drawing/2014/main" id="{AADC2E38-2653-42AD-BE40-B2D53235D89F}"/>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1" name="Picture 10">
            <a:extLst>
              <a:ext uri="{FF2B5EF4-FFF2-40B4-BE49-F238E27FC236}">
                <a16:creationId xmlns:a16="http://schemas.microsoft.com/office/drawing/2014/main" id="{314D738B-3998-4DB1-B2C7-85142EA24053}"/>
              </a:ext>
            </a:extLst>
          </p:cNvPr>
          <p:cNvPicPr>
            <a:picLocks noChangeAspect="1"/>
          </p:cNvPicPr>
          <p:nvPr/>
        </p:nvPicPr>
        <p:blipFill>
          <a:blip r:embed="rId4"/>
          <a:stretch>
            <a:fillRect/>
          </a:stretch>
        </p:blipFill>
        <p:spPr>
          <a:xfrm>
            <a:off x="5818352" y="6401203"/>
            <a:ext cx="9530" cy="285750"/>
          </a:xfrm>
          <a:prstGeom prst="rect">
            <a:avLst/>
          </a:prstGeom>
        </p:spPr>
      </p:pic>
      <p:sp>
        <p:nvSpPr>
          <p:cNvPr id="2" name="Rectangle 3">
            <a:extLst>
              <a:ext uri="{FF2B5EF4-FFF2-40B4-BE49-F238E27FC236}">
                <a16:creationId xmlns:a16="http://schemas.microsoft.com/office/drawing/2014/main" id="{303D850D-AF1F-4423-8E91-28799137765B}"/>
              </a:ext>
            </a:extLst>
          </p:cNvPr>
          <p:cNvSpPr txBox="1">
            <a:spLocks noChangeArrowheads="1"/>
          </p:cNvSpPr>
          <p:nvPr/>
        </p:nvSpPr>
        <p:spPr bwMode="auto">
          <a:xfrm>
            <a:off x="42079" y="1405314"/>
            <a:ext cx="9481583" cy="389785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6499" tIns="43249" rIns="86499" bIns="43249"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82270" lvl="1" indent="0" algn="just">
              <a:spcBef>
                <a:spcPct val="0"/>
              </a:spcBef>
              <a:buNone/>
              <a:defRPr/>
            </a:pPr>
            <a:r>
              <a:rPr lang="en-US" sz="2400" kern="0" dirty="0">
                <a:latin typeface="Calibri" panose="020F0502020204030204" pitchFamily="34" charset="0"/>
                <a:cs typeface="Calibri" panose="020F0502020204030204" pitchFamily="34" charset="0"/>
              </a:rPr>
              <a:t>The Pension act (as amended) allows contributors to access up to </a:t>
            </a:r>
            <a:r>
              <a:rPr lang="en-US" sz="2400" b="1" kern="0" dirty="0">
                <a:latin typeface="Calibri" panose="020F0502020204030204" pitchFamily="34" charset="0"/>
                <a:cs typeface="Calibri" panose="020F0502020204030204" pitchFamily="34" charset="0"/>
              </a:rPr>
              <a:t>25%</a:t>
            </a:r>
            <a:r>
              <a:rPr lang="en-US" sz="2400" kern="0" dirty="0">
                <a:latin typeface="Calibri" panose="020F0502020204030204" pitchFamily="34" charset="0"/>
                <a:cs typeface="Calibri" panose="020F0502020204030204" pitchFamily="34" charset="0"/>
              </a:rPr>
              <a:t> of their Off-Taker Savings in their Retirement Savings Accounts with PFAs as equity deposit toward the purchase of a home.</a:t>
            </a:r>
          </a:p>
          <a:p>
            <a:pPr marL="382270" lvl="1" indent="0" algn="just">
              <a:spcBef>
                <a:spcPct val="0"/>
              </a:spcBef>
              <a:buNone/>
              <a:defRPr/>
            </a:pPr>
            <a:endParaRPr lang="en-US" sz="2400" kern="0" dirty="0">
              <a:latin typeface="Calibri" panose="020F0502020204030204" pitchFamily="34" charset="0"/>
              <a:cs typeface="Calibri" panose="020F0502020204030204" pitchFamily="34" charset="0"/>
            </a:endParaRPr>
          </a:p>
          <a:p>
            <a:pPr marL="382270" lvl="1" indent="0" algn="just">
              <a:spcBef>
                <a:spcPct val="0"/>
              </a:spcBef>
              <a:buNone/>
              <a:defRPr/>
            </a:pPr>
            <a:r>
              <a:rPr lang="en-US" sz="2400" kern="0" dirty="0">
                <a:latin typeface="Calibri" panose="020F0502020204030204" pitchFamily="34" charset="0"/>
                <a:cs typeface="Calibri" panose="020F0502020204030204" pitchFamily="34" charset="0"/>
              </a:rPr>
              <a:t>Consequently, this potentially unlocks a massive pool of funds amounting to about </a:t>
            </a:r>
            <a:r>
              <a:rPr lang="en-US" sz="2400" b="1" kern="0" dirty="0">
                <a:latin typeface="Calibri" panose="020F0502020204030204" pitchFamily="34" charset="0"/>
                <a:cs typeface="Calibri" panose="020F0502020204030204" pitchFamily="34" charset="0"/>
              </a:rPr>
              <a:t>N3.2</a:t>
            </a:r>
            <a:r>
              <a:rPr lang="en-US" sz="2400" kern="0" dirty="0">
                <a:latin typeface="Calibri" panose="020F0502020204030204" pitchFamily="34" charset="0"/>
                <a:cs typeface="Calibri" panose="020F0502020204030204" pitchFamily="34" charset="0"/>
              </a:rPr>
              <a:t> </a:t>
            </a:r>
            <a:r>
              <a:rPr lang="en-US" sz="2400" b="1" kern="0" dirty="0">
                <a:latin typeface="Calibri" panose="020F0502020204030204" pitchFamily="34" charset="0"/>
                <a:cs typeface="Calibri" panose="020F0502020204030204" pitchFamily="34" charset="0"/>
              </a:rPr>
              <a:t>trillion</a:t>
            </a:r>
            <a:r>
              <a:rPr lang="en-US" sz="2400" kern="0" dirty="0">
                <a:latin typeface="Calibri" panose="020F0502020204030204" pitchFamily="34" charset="0"/>
                <a:cs typeface="Calibri" panose="020F0502020204030204" pitchFamily="34" charset="0"/>
              </a:rPr>
              <a:t> that could be readily deployed to drive the ease of home acquisition in line with the approved eligibility criteria.</a:t>
            </a:r>
          </a:p>
        </p:txBody>
      </p:sp>
      <p:sp>
        <p:nvSpPr>
          <p:cNvPr id="7" name="TextBox 6">
            <a:extLst>
              <a:ext uri="{FF2B5EF4-FFF2-40B4-BE49-F238E27FC236}">
                <a16:creationId xmlns:a16="http://schemas.microsoft.com/office/drawing/2014/main" id="{0F0A195E-7D29-4CB4-8523-054EE0390A3A}"/>
              </a:ext>
            </a:extLst>
          </p:cNvPr>
          <p:cNvSpPr txBox="1"/>
          <p:nvPr/>
        </p:nvSpPr>
        <p:spPr>
          <a:xfrm>
            <a:off x="4596161" y="6399994"/>
            <a:ext cx="10760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Viner Hand ITC"/>
                <a:cs typeface="Arial"/>
              </a:rPr>
              <a:t>Page 18</a:t>
            </a:r>
          </a:p>
        </p:txBody>
      </p:sp>
    </p:spTree>
    <p:extLst>
      <p:ext uri="{BB962C8B-B14F-4D97-AF65-F5344CB8AC3E}">
        <p14:creationId xmlns:p14="http://schemas.microsoft.com/office/powerpoint/2010/main" val="2514243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8635199" y="450625"/>
            <a:ext cx="1000667" cy="209550"/>
          </a:xfrm>
          <a:prstGeom prst="rect">
            <a:avLst/>
          </a:prstGeom>
        </p:spPr>
      </p:pic>
      <p:cxnSp>
        <p:nvCxnSpPr>
          <p:cNvPr id="12" name="Straight Arrow Connector 11">
            <a:extLst>
              <a:ext uri="{FF2B5EF4-FFF2-40B4-BE49-F238E27FC236}">
                <a16:creationId xmlns:a16="http://schemas.microsoft.com/office/drawing/2014/main" id="{061FE02A-C2A7-403A-9B71-EEA24089D710}"/>
              </a:ext>
            </a:extLst>
          </p:cNvPr>
          <p:cNvCxnSpPr/>
          <p:nvPr/>
        </p:nvCxnSpPr>
        <p:spPr bwMode="auto">
          <a:xfrm flipV="1">
            <a:off x="454645" y="583978"/>
            <a:ext cx="8186853" cy="15293"/>
          </a:xfrm>
          <a:prstGeom prst="straightConnector1">
            <a:avLst/>
          </a:prstGeom>
          <a:solidFill>
            <a:schemeClr val="accent1"/>
          </a:solidFill>
          <a:ln w="9525" cap="flat" cmpd="sng" algn="ctr">
            <a:solidFill>
              <a:srgbClr val="C00000"/>
            </a:solidFill>
            <a:prstDash val="solid"/>
            <a:round/>
            <a:headEnd type="none" w="med" len="med"/>
            <a:tailEnd type="none" w="med" len="med"/>
          </a:ln>
          <a:effectLst/>
        </p:spPr>
      </p:cxnSp>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8710099" y="187884"/>
            <a:ext cx="657581" cy="276225"/>
          </a:xfrm>
          <a:prstGeom prst="rect">
            <a:avLst/>
          </a:prstGeom>
        </p:spPr>
      </p:pic>
      <p:sp>
        <p:nvSpPr>
          <p:cNvPr id="2" name="Text Box 2">
            <a:extLst>
              <a:ext uri="{FF2B5EF4-FFF2-40B4-BE49-F238E27FC236}">
                <a16:creationId xmlns:a16="http://schemas.microsoft.com/office/drawing/2014/main" id="{582827E4-882E-4B34-8F44-AB0DF9EBA7C6}"/>
              </a:ext>
            </a:extLst>
          </p:cNvPr>
          <p:cNvSpPr txBox="1">
            <a:spLocks noChangeArrowheads="1"/>
          </p:cNvSpPr>
          <p:nvPr/>
        </p:nvSpPr>
        <p:spPr bwMode="auto">
          <a:xfrm>
            <a:off x="5678488" y="4460875"/>
            <a:ext cx="174625"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6499" tIns="43249" rIns="86499" bIns="43249">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GB" sz="2200" dirty="0">
              <a:latin typeface="Times New Roman" pitchFamily="18" charset="0"/>
            </a:endParaRPr>
          </a:p>
        </p:txBody>
      </p:sp>
      <p:sp>
        <p:nvSpPr>
          <p:cNvPr id="3" name="Rectangle 4">
            <a:extLst>
              <a:ext uri="{FF2B5EF4-FFF2-40B4-BE49-F238E27FC236}">
                <a16:creationId xmlns:a16="http://schemas.microsoft.com/office/drawing/2014/main" id="{3B70C98C-1A2A-48CD-B576-1594660557FD}"/>
              </a:ext>
            </a:extLst>
          </p:cNvPr>
          <p:cNvSpPr>
            <a:spLocks noChangeArrowheads="1"/>
          </p:cNvSpPr>
          <p:nvPr/>
        </p:nvSpPr>
        <p:spPr bwMode="auto">
          <a:xfrm>
            <a:off x="633413" y="1610121"/>
            <a:ext cx="8999537" cy="3619079"/>
          </a:xfrm>
          <a:prstGeom prst="rect">
            <a:avLst/>
          </a:prstGeom>
          <a:noFill/>
          <a:ln w="9525">
            <a:noFill/>
            <a:miter lim="800000"/>
            <a:headEnd/>
            <a:tailEnd/>
          </a:ln>
        </p:spPr>
        <p:txBody>
          <a:bodyPr lIns="86499" tIns="43249" rIns="86499" bIns="43249">
            <a:spAutoFit/>
          </a:bodyPr>
          <a:lstStyle/>
          <a:p>
            <a:pPr eaLnBrk="0" hangingPunct="0">
              <a:lnSpc>
                <a:spcPct val="135000"/>
              </a:lnSpc>
              <a:defRPr/>
            </a:pPr>
            <a:r>
              <a:rPr lang="en-GB" sz="2800" dirty="0">
                <a:solidFill>
                  <a:srgbClr val="C00000"/>
                </a:solidFill>
                <a:effectLst>
                  <a:outerShdw blurRad="38100" dist="38100" dir="2700000" algn="tl">
                    <a:srgbClr val="000000">
                      <a:alpha val="43137"/>
                    </a:srgbClr>
                  </a:outerShdw>
                </a:effectLst>
                <a:latin typeface="Calibri" pitchFamily="34" charset="0"/>
                <a:ea typeface="+mj-ea"/>
                <a:cs typeface="+mj-cs"/>
              </a:rPr>
              <a:t>Vision: </a:t>
            </a:r>
          </a:p>
          <a:p>
            <a:pPr eaLnBrk="0" hangingPunct="0">
              <a:lnSpc>
                <a:spcPct val="135000"/>
              </a:lnSpc>
              <a:defRPr/>
            </a:pPr>
            <a:r>
              <a:rPr lang="en-GB" sz="2300" dirty="0"/>
              <a:t>To be the Mortgage Bank of choice</a:t>
            </a:r>
          </a:p>
          <a:p>
            <a:pPr eaLnBrk="0" hangingPunct="0">
              <a:lnSpc>
                <a:spcPct val="135000"/>
              </a:lnSpc>
              <a:defRPr/>
            </a:pPr>
            <a:endParaRPr lang="en-GB" sz="2200" dirty="0"/>
          </a:p>
          <a:p>
            <a:pPr eaLnBrk="0" hangingPunct="0">
              <a:lnSpc>
                <a:spcPct val="135000"/>
              </a:lnSpc>
              <a:defRPr/>
            </a:pPr>
            <a:r>
              <a:rPr lang="en-GB" sz="2800" dirty="0">
                <a:solidFill>
                  <a:srgbClr val="C00000"/>
                </a:solidFill>
                <a:effectLst>
                  <a:outerShdw blurRad="38100" dist="38100" dir="2700000" algn="tl">
                    <a:srgbClr val="000000">
                      <a:alpha val="43137"/>
                    </a:srgbClr>
                  </a:outerShdw>
                </a:effectLst>
                <a:latin typeface="Calibri" pitchFamily="34" charset="0"/>
                <a:ea typeface="+mj-ea"/>
                <a:cs typeface="+mj-cs"/>
              </a:rPr>
              <a:t>Mission:</a:t>
            </a:r>
          </a:p>
          <a:p>
            <a:pPr eaLnBrk="0" hangingPunct="0">
              <a:lnSpc>
                <a:spcPct val="135000"/>
              </a:lnSpc>
              <a:defRPr/>
            </a:pPr>
            <a:r>
              <a:rPr lang="en-GB" sz="2300" dirty="0"/>
              <a:t>To build mutually profitable relationships anchored on a passion for excellence</a:t>
            </a:r>
          </a:p>
          <a:p>
            <a:pPr eaLnBrk="0" hangingPunct="0">
              <a:lnSpc>
                <a:spcPct val="135000"/>
              </a:lnSpc>
              <a:defRPr/>
            </a:pPr>
            <a:endParaRPr lang="en-GB" sz="2300" dirty="0"/>
          </a:p>
        </p:txBody>
      </p:sp>
      <p:sp>
        <p:nvSpPr>
          <p:cNvPr id="5" name="Line 7">
            <a:extLst>
              <a:ext uri="{FF2B5EF4-FFF2-40B4-BE49-F238E27FC236}">
                <a16:creationId xmlns:a16="http://schemas.microsoft.com/office/drawing/2014/main" id="{9F4E3938-658D-4D56-9609-6131B55A4BCB}"/>
              </a:ext>
            </a:extLst>
          </p:cNvPr>
          <p:cNvSpPr>
            <a:spLocks noChangeShapeType="1"/>
          </p:cNvSpPr>
          <p:nvPr/>
        </p:nvSpPr>
        <p:spPr bwMode="auto">
          <a:xfrm>
            <a:off x="575566" y="2191421"/>
            <a:ext cx="8836877" cy="36221"/>
          </a:xfrm>
          <a:prstGeom prst="line">
            <a:avLst/>
          </a:prstGeom>
          <a:noFill/>
          <a:ln w="38100">
            <a:solidFill>
              <a:srgbClr val="CC3300"/>
            </a:solidFill>
            <a:round/>
            <a:headEnd/>
            <a:tailEnd/>
          </a:ln>
          <a:extLst>
            <a:ext uri="{909E8E84-426E-40DD-AFC4-6F175D3DCCD1}">
              <a14:hiddenFill xmlns:a14="http://schemas.microsoft.com/office/drawing/2010/main">
                <a:noFill/>
              </a14:hiddenFill>
            </a:ext>
          </a:extLst>
        </p:spPr>
        <p:txBody>
          <a:bodyPr lIns="86499" tIns="43249" rIns="86499" bIns="43249"/>
          <a:lstStyle/>
          <a:p>
            <a:endParaRPr lang="en-US" dirty="0"/>
          </a:p>
        </p:txBody>
      </p:sp>
      <p:sp>
        <p:nvSpPr>
          <p:cNvPr id="7" name="Line 8">
            <a:extLst>
              <a:ext uri="{FF2B5EF4-FFF2-40B4-BE49-F238E27FC236}">
                <a16:creationId xmlns:a16="http://schemas.microsoft.com/office/drawing/2014/main" id="{FFC46DF2-985E-405E-ADB4-19124B6D6CB0}"/>
              </a:ext>
            </a:extLst>
          </p:cNvPr>
          <p:cNvSpPr>
            <a:spLocks noChangeShapeType="1"/>
          </p:cNvSpPr>
          <p:nvPr/>
        </p:nvSpPr>
        <p:spPr bwMode="auto">
          <a:xfrm>
            <a:off x="572921" y="1738648"/>
            <a:ext cx="8826809" cy="6036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19" name="Line 7">
            <a:extLst>
              <a:ext uri="{FF2B5EF4-FFF2-40B4-BE49-F238E27FC236}">
                <a16:creationId xmlns:a16="http://schemas.microsoft.com/office/drawing/2014/main" id="{3E756AD6-C772-433C-9494-9BD6CD80D0D3}"/>
              </a:ext>
            </a:extLst>
          </p:cNvPr>
          <p:cNvSpPr>
            <a:spLocks noChangeShapeType="1"/>
          </p:cNvSpPr>
          <p:nvPr/>
        </p:nvSpPr>
        <p:spPr bwMode="auto">
          <a:xfrm>
            <a:off x="635578" y="3724811"/>
            <a:ext cx="8836877" cy="36221"/>
          </a:xfrm>
          <a:prstGeom prst="line">
            <a:avLst/>
          </a:prstGeom>
          <a:noFill/>
          <a:ln w="38100">
            <a:solidFill>
              <a:srgbClr val="CC3300"/>
            </a:solidFill>
            <a:round/>
            <a:headEnd/>
            <a:tailEnd/>
          </a:ln>
          <a:extLst>
            <a:ext uri="{909E8E84-426E-40DD-AFC4-6F175D3DCCD1}">
              <a14:hiddenFill xmlns:a14="http://schemas.microsoft.com/office/drawing/2010/main">
                <a:noFill/>
              </a14:hiddenFill>
            </a:ext>
          </a:extLst>
        </p:spPr>
        <p:txBody>
          <a:bodyPr lIns="86499" tIns="43249" rIns="86499" bIns="43249"/>
          <a:lstStyle/>
          <a:p>
            <a:endParaRPr lang="en-US" dirty="0"/>
          </a:p>
        </p:txBody>
      </p:sp>
      <p:sp>
        <p:nvSpPr>
          <p:cNvPr id="20" name="Line 8">
            <a:extLst>
              <a:ext uri="{FF2B5EF4-FFF2-40B4-BE49-F238E27FC236}">
                <a16:creationId xmlns:a16="http://schemas.microsoft.com/office/drawing/2014/main" id="{B7D16612-653B-428F-A8CC-62FCC3054FB9}"/>
              </a:ext>
            </a:extLst>
          </p:cNvPr>
          <p:cNvSpPr>
            <a:spLocks noChangeShapeType="1"/>
          </p:cNvSpPr>
          <p:nvPr/>
        </p:nvSpPr>
        <p:spPr bwMode="auto">
          <a:xfrm>
            <a:off x="632934" y="3235817"/>
            <a:ext cx="8826809" cy="60368"/>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pic>
        <p:nvPicPr>
          <p:cNvPr id="9" name="Picture 18">
            <a:extLst>
              <a:ext uri="{FF2B5EF4-FFF2-40B4-BE49-F238E27FC236}">
                <a16:creationId xmlns:a16="http://schemas.microsoft.com/office/drawing/2014/main" id="{B4A952E0-402B-45FA-860A-3A14A4F9D93A}"/>
              </a:ext>
            </a:extLst>
          </p:cNvPr>
          <p:cNvPicPr>
            <a:picLocks noChangeAspect="1"/>
          </p:cNvPicPr>
          <p:nvPr/>
        </p:nvPicPr>
        <p:blipFill>
          <a:blip r:embed="rId4"/>
          <a:stretch>
            <a:fillRect/>
          </a:stretch>
        </p:blipFill>
        <p:spPr>
          <a:xfrm>
            <a:off x="4214009" y="6401203"/>
            <a:ext cx="9530" cy="285750"/>
          </a:xfrm>
          <a:prstGeom prst="rect">
            <a:avLst/>
          </a:prstGeom>
        </p:spPr>
      </p:pic>
      <p:pic>
        <p:nvPicPr>
          <p:cNvPr id="23" name="Picture 22">
            <a:extLst>
              <a:ext uri="{FF2B5EF4-FFF2-40B4-BE49-F238E27FC236}">
                <a16:creationId xmlns:a16="http://schemas.microsoft.com/office/drawing/2014/main" id="{BBD84F7F-786F-4273-9784-3AFC9EB83FFC}"/>
              </a:ext>
            </a:extLst>
          </p:cNvPr>
          <p:cNvPicPr>
            <a:picLocks noChangeAspect="1"/>
          </p:cNvPicPr>
          <p:nvPr/>
        </p:nvPicPr>
        <p:blipFill>
          <a:blip r:embed="rId4"/>
          <a:stretch>
            <a:fillRect/>
          </a:stretch>
        </p:blipFill>
        <p:spPr>
          <a:xfrm>
            <a:off x="5818352" y="6401203"/>
            <a:ext cx="9530" cy="285750"/>
          </a:xfrm>
          <a:prstGeom prst="rect">
            <a:avLst/>
          </a:prstGeom>
        </p:spPr>
      </p:pic>
      <p:sp>
        <p:nvSpPr>
          <p:cNvPr id="27" name="TextBox 26">
            <a:extLst>
              <a:ext uri="{FF2B5EF4-FFF2-40B4-BE49-F238E27FC236}">
                <a16:creationId xmlns:a16="http://schemas.microsoft.com/office/drawing/2014/main" id="{D280764C-3169-411B-BC62-EA69F6AFBB36}"/>
              </a:ext>
            </a:extLst>
          </p:cNvPr>
          <p:cNvSpPr txBox="1"/>
          <p:nvPr/>
        </p:nvSpPr>
        <p:spPr>
          <a:xfrm>
            <a:off x="4596161" y="6399994"/>
            <a:ext cx="10760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Viner Hand ITC"/>
                <a:cs typeface="Arial"/>
              </a:rPr>
              <a:t>Page 1</a:t>
            </a:r>
          </a:p>
        </p:txBody>
      </p:sp>
    </p:spTree>
    <p:extLst>
      <p:ext uri="{BB962C8B-B14F-4D97-AF65-F5344CB8AC3E}">
        <p14:creationId xmlns:p14="http://schemas.microsoft.com/office/powerpoint/2010/main" val="8105116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8635199" y="450625"/>
            <a:ext cx="1000667" cy="209550"/>
          </a:xfrm>
          <a:prstGeom prst="rect">
            <a:avLst/>
          </a:prstGeom>
        </p:spPr>
      </p:pic>
      <p:cxnSp>
        <p:nvCxnSpPr>
          <p:cNvPr id="12" name="Straight Arrow Connector 11">
            <a:extLst>
              <a:ext uri="{FF2B5EF4-FFF2-40B4-BE49-F238E27FC236}">
                <a16:creationId xmlns:a16="http://schemas.microsoft.com/office/drawing/2014/main" id="{061FE02A-C2A7-403A-9B71-EEA24089D710}"/>
              </a:ext>
            </a:extLst>
          </p:cNvPr>
          <p:cNvCxnSpPr/>
          <p:nvPr/>
        </p:nvCxnSpPr>
        <p:spPr bwMode="auto">
          <a:xfrm flipV="1">
            <a:off x="454645" y="583978"/>
            <a:ext cx="8186853" cy="15293"/>
          </a:xfrm>
          <a:prstGeom prst="straightConnector1">
            <a:avLst/>
          </a:prstGeom>
          <a:solidFill>
            <a:schemeClr val="accent1"/>
          </a:solidFill>
          <a:ln w="9525" cap="flat" cmpd="sng" algn="ctr">
            <a:solidFill>
              <a:srgbClr val="C00000"/>
            </a:solidFill>
            <a:prstDash val="solid"/>
            <a:round/>
            <a:headEnd type="none" w="med" len="med"/>
            <a:tailEnd type="none" w="med" len="med"/>
          </a:ln>
          <a:effectLst/>
        </p:spPr>
      </p:cxnSp>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8710099" y="187884"/>
            <a:ext cx="657581" cy="276225"/>
          </a:xfrm>
          <a:prstGeom prst="rect">
            <a:avLst/>
          </a:prstGeom>
        </p:spPr>
      </p:pic>
      <p:pic>
        <p:nvPicPr>
          <p:cNvPr id="9" name="Picture 18">
            <a:extLst>
              <a:ext uri="{FF2B5EF4-FFF2-40B4-BE49-F238E27FC236}">
                <a16:creationId xmlns:a16="http://schemas.microsoft.com/office/drawing/2014/main" id="{AADC2E38-2653-42AD-BE40-B2D53235D89F}"/>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1" name="Picture 10">
            <a:extLst>
              <a:ext uri="{FF2B5EF4-FFF2-40B4-BE49-F238E27FC236}">
                <a16:creationId xmlns:a16="http://schemas.microsoft.com/office/drawing/2014/main" id="{314D738B-3998-4DB1-B2C7-85142EA24053}"/>
              </a:ext>
            </a:extLst>
          </p:cNvPr>
          <p:cNvPicPr>
            <a:picLocks noChangeAspect="1"/>
          </p:cNvPicPr>
          <p:nvPr/>
        </p:nvPicPr>
        <p:blipFill>
          <a:blip r:embed="rId4"/>
          <a:stretch>
            <a:fillRect/>
          </a:stretch>
        </p:blipFill>
        <p:spPr>
          <a:xfrm>
            <a:off x="5818352" y="6401203"/>
            <a:ext cx="9530" cy="285750"/>
          </a:xfrm>
          <a:prstGeom prst="rect">
            <a:avLst/>
          </a:prstGeom>
        </p:spPr>
      </p:pic>
      <p:sp>
        <p:nvSpPr>
          <p:cNvPr id="21" name="Rectangle 2">
            <a:extLst>
              <a:ext uri="{FF2B5EF4-FFF2-40B4-BE49-F238E27FC236}">
                <a16:creationId xmlns:a16="http://schemas.microsoft.com/office/drawing/2014/main" id="{52D2E140-E4AD-4C21-BC6A-A5BADFA09BDC}"/>
              </a:ext>
            </a:extLst>
          </p:cNvPr>
          <p:cNvSpPr txBox="1">
            <a:spLocks noChangeArrowheads="1"/>
          </p:cNvSpPr>
          <p:nvPr/>
        </p:nvSpPr>
        <p:spPr bwMode="auto">
          <a:xfrm>
            <a:off x="356094" y="721708"/>
            <a:ext cx="8640960" cy="514538"/>
          </a:xfrm>
          <a:prstGeom prst="rect">
            <a:avLst/>
          </a:prstGeom>
          <a:ln>
            <a:solidFill>
              <a:schemeClr val="tx1"/>
            </a:solidFill>
            <a:miter lim="800000"/>
            <a:headEnd/>
            <a:tailEnd/>
          </a:ln>
        </p:spPr>
        <p:txBody>
          <a:bodyPr vert="horz" wrap="square" lIns="86499" tIns="43249" rIns="86499" bIns="43249"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en-US" sz="2800" b="1" kern="0" dirty="0">
                <a:solidFill>
                  <a:srgbClr val="C00000"/>
                </a:solidFill>
                <a:latin typeface="Calibri"/>
                <a:cs typeface="Calibri"/>
              </a:rPr>
              <a:t>Imperatives - Limitations</a:t>
            </a:r>
            <a:br>
              <a:rPr lang="en-US" kern="0" dirty="0">
                <a:latin typeface="Calibri" pitchFamily="34" charset="0"/>
              </a:rPr>
            </a:br>
            <a:endParaRPr lang="en-US" kern="0" dirty="0">
              <a:latin typeface="Calibri"/>
              <a:cs typeface="Calibri"/>
            </a:endParaRPr>
          </a:p>
        </p:txBody>
      </p:sp>
      <p:sp>
        <p:nvSpPr>
          <p:cNvPr id="29" name="TextBox 28">
            <a:extLst>
              <a:ext uri="{FF2B5EF4-FFF2-40B4-BE49-F238E27FC236}">
                <a16:creationId xmlns:a16="http://schemas.microsoft.com/office/drawing/2014/main" id="{CB1A177A-DA36-4971-B0B6-80891E46C735}"/>
              </a:ext>
            </a:extLst>
          </p:cNvPr>
          <p:cNvSpPr txBox="1"/>
          <p:nvPr/>
        </p:nvSpPr>
        <p:spPr>
          <a:xfrm>
            <a:off x="4596161" y="6399994"/>
            <a:ext cx="10760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Viner Hand ITC"/>
                <a:cs typeface="Arial"/>
              </a:rPr>
              <a:t>Page 19</a:t>
            </a:r>
            <a:endParaRPr lang="en-US" dirty="0"/>
          </a:p>
        </p:txBody>
      </p:sp>
      <p:sp>
        <p:nvSpPr>
          <p:cNvPr id="3" name="Rectangle 3">
            <a:extLst>
              <a:ext uri="{FF2B5EF4-FFF2-40B4-BE49-F238E27FC236}">
                <a16:creationId xmlns:a16="http://schemas.microsoft.com/office/drawing/2014/main" id="{D7472644-1F9F-4DD0-84E4-CA8CD43959C3}"/>
              </a:ext>
            </a:extLst>
          </p:cNvPr>
          <p:cNvSpPr txBox="1">
            <a:spLocks noChangeArrowheads="1"/>
          </p:cNvSpPr>
          <p:nvPr/>
        </p:nvSpPr>
        <p:spPr bwMode="auto">
          <a:xfrm>
            <a:off x="56456" y="1441138"/>
            <a:ext cx="9481583" cy="90736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6499" tIns="43249" rIns="86499" bIns="43249"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896620" lvl="1" indent="-514350" algn="just">
              <a:spcBef>
                <a:spcPct val="0"/>
              </a:spcBef>
              <a:buFont typeface="+mj-lt"/>
              <a:buAutoNum type="arabicPeriod"/>
              <a:defRPr/>
            </a:pPr>
            <a:r>
              <a:rPr lang="en-US" sz="2400" kern="0" dirty="0">
                <a:latin typeface="Calibri" panose="020F0502020204030204" pitchFamily="34" charset="0"/>
                <a:cs typeface="Calibri" panose="020F0502020204030204" pitchFamily="34" charset="0"/>
              </a:rPr>
              <a:t>Declining disposable income due to inflation and foreign exchange devaluation leaves minimal latitude for increasing savings.</a:t>
            </a:r>
          </a:p>
          <a:p>
            <a:pPr marL="896620" lvl="1" indent="-514350" algn="just">
              <a:spcBef>
                <a:spcPct val="0"/>
              </a:spcBef>
              <a:buFont typeface="+mj-lt"/>
              <a:buAutoNum type="arabicPeriod"/>
              <a:defRPr/>
            </a:pPr>
            <a:endParaRPr lang="en-US" sz="2400" kern="0" dirty="0">
              <a:latin typeface="Calibri" panose="020F0502020204030204" pitchFamily="34" charset="0"/>
              <a:cs typeface="Calibri" panose="020F0502020204030204" pitchFamily="34" charset="0"/>
            </a:endParaRPr>
          </a:p>
          <a:p>
            <a:pPr marL="896620" lvl="1" indent="-514350" algn="just">
              <a:spcBef>
                <a:spcPct val="0"/>
              </a:spcBef>
              <a:buFont typeface="+mj-lt"/>
              <a:buAutoNum type="arabicPeriod"/>
              <a:defRPr/>
            </a:pPr>
            <a:r>
              <a:rPr lang="en-US" sz="2400" kern="0" dirty="0">
                <a:latin typeface="Calibri" panose="020F0502020204030204" pitchFamily="34" charset="0"/>
                <a:cs typeface="Calibri" panose="020F0502020204030204" pitchFamily="34" charset="0"/>
              </a:rPr>
              <a:t>The Risk-Free Rate/Treasury Bill Rate in Nigeria is significantly high in comparison to our pears (Nigeria -9.50%, South Africa - 3.74%, Kenya – 7.00%, India - 3.50%) resulting in a high and many times unaffordable cost of Borrowing/Lending and as such there is significant preference for ‘</a:t>
            </a:r>
            <a:r>
              <a:rPr lang="en-US" sz="2400" b="1" i="1" kern="0" dirty="0">
                <a:latin typeface="Calibri" panose="020F0502020204030204" pitchFamily="34" charset="0"/>
                <a:cs typeface="Calibri" panose="020F0502020204030204" pitchFamily="34" charset="0"/>
              </a:rPr>
              <a:t>Investment over Core Savings</a:t>
            </a:r>
            <a:r>
              <a:rPr lang="en-US" sz="2400" kern="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0834235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8635199" y="450625"/>
            <a:ext cx="1000667" cy="209550"/>
          </a:xfrm>
          <a:prstGeom prst="rect">
            <a:avLst/>
          </a:prstGeom>
        </p:spPr>
      </p:pic>
      <p:cxnSp>
        <p:nvCxnSpPr>
          <p:cNvPr id="12" name="Straight Arrow Connector 11">
            <a:extLst>
              <a:ext uri="{FF2B5EF4-FFF2-40B4-BE49-F238E27FC236}">
                <a16:creationId xmlns:a16="http://schemas.microsoft.com/office/drawing/2014/main" id="{061FE02A-C2A7-403A-9B71-EEA24089D710}"/>
              </a:ext>
            </a:extLst>
          </p:cNvPr>
          <p:cNvCxnSpPr/>
          <p:nvPr/>
        </p:nvCxnSpPr>
        <p:spPr bwMode="auto">
          <a:xfrm flipV="1">
            <a:off x="454645" y="583978"/>
            <a:ext cx="8186853" cy="15293"/>
          </a:xfrm>
          <a:prstGeom prst="straightConnector1">
            <a:avLst/>
          </a:prstGeom>
          <a:solidFill>
            <a:schemeClr val="accent1"/>
          </a:solidFill>
          <a:ln w="9525" cap="flat" cmpd="sng" algn="ctr">
            <a:solidFill>
              <a:srgbClr val="C00000"/>
            </a:solidFill>
            <a:prstDash val="solid"/>
            <a:round/>
            <a:headEnd type="none" w="med" len="med"/>
            <a:tailEnd type="none" w="med" len="med"/>
          </a:ln>
          <a:effectLst/>
        </p:spPr>
      </p:cxnSp>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8710099" y="187884"/>
            <a:ext cx="657581" cy="276225"/>
          </a:xfrm>
          <a:prstGeom prst="rect">
            <a:avLst/>
          </a:prstGeom>
        </p:spPr>
      </p:pic>
      <p:pic>
        <p:nvPicPr>
          <p:cNvPr id="9" name="Picture 18">
            <a:extLst>
              <a:ext uri="{FF2B5EF4-FFF2-40B4-BE49-F238E27FC236}">
                <a16:creationId xmlns:a16="http://schemas.microsoft.com/office/drawing/2014/main" id="{AADC2E38-2653-42AD-BE40-B2D53235D89F}"/>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1" name="Picture 10">
            <a:extLst>
              <a:ext uri="{FF2B5EF4-FFF2-40B4-BE49-F238E27FC236}">
                <a16:creationId xmlns:a16="http://schemas.microsoft.com/office/drawing/2014/main" id="{314D738B-3998-4DB1-B2C7-85142EA24053}"/>
              </a:ext>
            </a:extLst>
          </p:cNvPr>
          <p:cNvPicPr>
            <a:picLocks noChangeAspect="1"/>
          </p:cNvPicPr>
          <p:nvPr/>
        </p:nvPicPr>
        <p:blipFill>
          <a:blip r:embed="rId4"/>
          <a:stretch>
            <a:fillRect/>
          </a:stretch>
        </p:blipFill>
        <p:spPr>
          <a:xfrm>
            <a:off x="5818352" y="6401203"/>
            <a:ext cx="9530" cy="285750"/>
          </a:xfrm>
          <a:prstGeom prst="rect">
            <a:avLst/>
          </a:prstGeom>
        </p:spPr>
      </p:pic>
      <p:sp>
        <p:nvSpPr>
          <p:cNvPr id="21" name="Rectangle 2">
            <a:extLst>
              <a:ext uri="{FF2B5EF4-FFF2-40B4-BE49-F238E27FC236}">
                <a16:creationId xmlns:a16="http://schemas.microsoft.com/office/drawing/2014/main" id="{52D2E140-E4AD-4C21-BC6A-A5BADFA09BDC}"/>
              </a:ext>
            </a:extLst>
          </p:cNvPr>
          <p:cNvSpPr txBox="1">
            <a:spLocks noChangeArrowheads="1"/>
          </p:cNvSpPr>
          <p:nvPr/>
        </p:nvSpPr>
        <p:spPr bwMode="auto">
          <a:xfrm>
            <a:off x="356094" y="721708"/>
            <a:ext cx="8640960" cy="514538"/>
          </a:xfrm>
          <a:prstGeom prst="rect">
            <a:avLst/>
          </a:prstGeom>
          <a:ln>
            <a:solidFill>
              <a:schemeClr val="tx1"/>
            </a:solidFill>
            <a:miter lim="800000"/>
            <a:headEnd/>
            <a:tailEnd/>
          </a:ln>
        </p:spPr>
        <p:txBody>
          <a:bodyPr vert="horz" wrap="square" lIns="86499" tIns="43249" rIns="86499" bIns="43249"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en-US" sz="2800" b="1" kern="0" dirty="0">
                <a:solidFill>
                  <a:srgbClr val="C00000"/>
                </a:solidFill>
                <a:latin typeface="Calibri"/>
                <a:cs typeface="Calibri"/>
              </a:rPr>
              <a:t>Imperatives – Way Forward</a:t>
            </a:r>
            <a:endParaRPr lang="en-US" kern="0" dirty="0">
              <a:latin typeface="Calibri"/>
              <a:cs typeface="Calibri"/>
            </a:endParaRPr>
          </a:p>
        </p:txBody>
      </p:sp>
      <p:sp>
        <p:nvSpPr>
          <p:cNvPr id="29" name="TextBox 28">
            <a:extLst>
              <a:ext uri="{FF2B5EF4-FFF2-40B4-BE49-F238E27FC236}">
                <a16:creationId xmlns:a16="http://schemas.microsoft.com/office/drawing/2014/main" id="{CB1A177A-DA36-4971-B0B6-80891E46C735}"/>
              </a:ext>
            </a:extLst>
          </p:cNvPr>
          <p:cNvSpPr txBox="1"/>
          <p:nvPr/>
        </p:nvSpPr>
        <p:spPr>
          <a:xfrm>
            <a:off x="4596161" y="6399994"/>
            <a:ext cx="10760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Viner Hand ITC"/>
                <a:cs typeface="Arial"/>
              </a:rPr>
              <a:t>Page 20</a:t>
            </a:r>
            <a:endParaRPr lang="en-US" dirty="0"/>
          </a:p>
        </p:txBody>
      </p:sp>
      <p:sp>
        <p:nvSpPr>
          <p:cNvPr id="3" name="Rectangle 3">
            <a:extLst>
              <a:ext uri="{FF2B5EF4-FFF2-40B4-BE49-F238E27FC236}">
                <a16:creationId xmlns:a16="http://schemas.microsoft.com/office/drawing/2014/main" id="{D7472644-1F9F-4DD0-84E4-CA8CD43959C3}"/>
              </a:ext>
            </a:extLst>
          </p:cNvPr>
          <p:cNvSpPr txBox="1">
            <a:spLocks noChangeArrowheads="1"/>
          </p:cNvSpPr>
          <p:nvPr/>
        </p:nvSpPr>
        <p:spPr bwMode="auto">
          <a:xfrm>
            <a:off x="56456" y="1441138"/>
            <a:ext cx="9481583" cy="90736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6499" tIns="43249" rIns="86499" bIns="43249"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896620" lvl="1" indent="-514350" algn="just">
              <a:spcBef>
                <a:spcPct val="0"/>
              </a:spcBef>
              <a:buFont typeface="+mj-lt"/>
              <a:buAutoNum type="arabicPeriod"/>
              <a:defRPr/>
            </a:pPr>
            <a:r>
              <a:rPr lang="en-US" kern="0" dirty="0">
                <a:latin typeface="Calibri" panose="020F0502020204030204" pitchFamily="34" charset="0"/>
                <a:cs typeface="Calibri" panose="020F0502020204030204" pitchFamily="34" charset="0"/>
              </a:rPr>
              <a:t>Encourage growth in Membership of Cooperatives and Building Societies.</a:t>
            </a:r>
          </a:p>
          <a:p>
            <a:pPr marL="896620" lvl="1" indent="-514350" algn="just">
              <a:spcBef>
                <a:spcPct val="0"/>
              </a:spcBef>
              <a:buFont typeface="+mj-lt"/>
              <a:buAutoNum type="arabicPeriod"/>
              <a:defRPr/>
            </a:pPr>
            <a:endParaRPr lang="en-US" kern="0" dirty="0">
              <a:latin typeface="Calibri" panose="020F0502020204030204" pitchFamily="34" charset="0"/>
              <a:cs typeface="Calibri" panose="020F0502020204030204" pitchFamily="34" charset="0"/>
            </a:endParaRPr>
          </a:p>
          <a:p>
            <a:pPr marL="896620" lvl="1" indent="-514350" algn="just">
              <a:spcBef>
                <a:spcPct val="0"/>
              </a:spcBef>
              <a:buFont typeface="+mj-lt"/>
              <a:buAutoNum type="arabicPeriod"/>
              <a:defRPr/>
            </a:pPr>
            <a:r>
              <a:rPr lang="en-US" kern="0" dirty="0">
                <a:latin typeface="Calibri" panose="020F0502020204030204" pitchFamily="34" charset="0"/>
                <a:cs typeface="Calibri" panose="020F0502020204030204" pitchFamily="34" charset="0"/>
              </a:rPr>
              <a:t>Commence/increase Disbursement of Pension Funds eligible for Home Ownership.</a:t>
            </a:r>
          </a:p>
          <a:p>
            <a:pPr marL="896620" lvl="1" indent="-514350" algn="just">
              <a:spcBef>
                <a:spcPct val="0"/>
              </a:spcBef>
              <a:buFont typeface="+mj-lt"/>
              <a:buAutoNum type="arabicPeriod"/>
              <a:defRPr/>
            </a:pPr>
            <a:endParaRPr lang="en-US" kern="0" dirty="0">
              <a:latin typeface="Calibri" panose="020F0502020204030204" pitchFamily="34" charset="0"/>
              <a:cs typeface="Calibri" panose="020F0502020204030204" pitchFamily="34" charset="0"/>
            </a:endParaRPr>
          </a:p>
          <a:p>
            <a:pPr marL="896620" lvl="1" indent="-514350" algn="just">
              <a:spcBef>
                <a:spcPct val="0"/>
              </a:spcBef>
              <a:buFont typeface="+mj-lt"/>
              <a:buAutoNum type="arabicPeriod"/>
              <a:defRPr/>
            </a:pPr>
            <a:r>
              <a:rPr lang="en-US" kern="0" dirty="0">
                <a:latin typeface="Calibri" panose="020F0502020204030204" pitchFamily="34" charset="0"/>
                <a:cs typeface="Calibri" panose="020F0502020204030204" pitchFamily="34" charset="0"/>
              </a:rPr>
              <a:t>Re-think/Liberalize management of NHF towards increased impact.</a:t>
            </a:r>
          </a:p>
        </p:txBody>
      </p:sp>
    </p:spTree>
    <p:extLst>
      <p:ext uri="{BB962C8B-B14F-4D97-AF65-F5344CB8AC3E}">
        <p14:creationId xmlns:p14="http://schemas.microsoft.com/office/powerpoint/2010/main" val="41539703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4600316" y="6475523"/>
            <a:ext cx="1000667" cy="209550"/>
          </a:xfrm>
          <a:prstGeom prst="rect">
            <a:avLst/>
          </a:prstGeom>
        </p:spPr>
      </p:pic>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4711458" y="6212782"/>
            <a:ext cx="657581" cy="276225"/>
          </a:xfrm>
          <a:prstGeom prst="rect">
            <a:avLst/>
          </a:prstGeom>
        </p:spPr>
      </p:pic>
      <p:pic>
        <p:nvPicPr>
          <p:cNvPr id="9" name="Picture 18">
            <a:extLst>
              <a:ext uri="{FF2B5EF4-FFF2-40B4-BE49-F238E27FC236}">
                <a16:creationId xmlns:a16="http://schemas.microsoft.com/office/drawing/2014/main" id="{AADC2E38-2653-42AD-BE40-B2D53235D89F}"/>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1" name="Picture 10">
            <a:extLst>
              <a:ext uri="{FF2B5EF4-FFF2-40B4-BE49-F238E27FC236}">
                <a16:creationId xmlns:a16="http://schemas.microsoft.com/office/drawing/2014/main" id="{314D738B-3998-4DB1-B2C7-85142EA24053}"/>
              </a:ext>
            </a:extLst>
          </p:cNvPr>
          <p:cNvPicPr>
            <a:picLocks noChangeAspect="1"/>
          </p:cNvPicPr>
          <p:nvPr/>
        </p:nvPicPr>
        <p:blipFill>
          <a:blip r:embed="rId4"/>
          <a:stretch>
            <a:fillRect/>
          </a:stretch>
        </p:blipFill>
        <p:spPr>
          <a:xfrm>
            <a:off x="5818352" y="6401203"/>
            <a:ext cx="9530" cy="285750"/>
          </a:xfrm>
          <a:prstGeom prst="rect">
            <a:avLst/>
          </a:prstGeom>
        </p:spPr>
      </p:pic>
      <p:sp>
        <p:nvSpPr>
          <p:cNvPr id="3" name="Rectangle 2">
            <a:extLst>
              <a:ext uri="{FF2B5EF4-FFF2-40B4-BE49-F238E27FC236}">
                <a16:creationId xmlns:a16="http://schemas.microsoft.com/office/drawing/2014/main" id="{F1127F99-31F4-490A-AC7D-93913259B86E}"/>
              </a:ext>
            </a:extLst>
          </p:cNvPr>
          <p:cNvSpPr txBox="1">
            <a:spLocks noChangeArrowheads="1"/>
          </p:cNvSpPr>
          <p:nvPr/>
        </p:nvSpPr>
        <p:spPr>
          <a:xfrm>
            <a:off x="825500" y="2895600"/>
            <a:ext cx="8420100" cy="1143000"/>
          </a:xfrm>
          <a:prstGeom prst="rect">
            <a:avLst/>
          </a:prstGeom>
        </p:spPr>
        <p:txBody>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eaLnBrk="1" hangingPunct="1">
              <a:defRPr/>
            </a:pPr>
            <a:r>
              <a:rPr lang="en-US" sz="4000" kern="0" dirty="0">
                <a:solidFill>
                  <a:srgbClr val="C00000"/>
                </a:solidFill>
                <a:effectLst>
                  <a:outerShdw blurRad="38100" dist="38100" dir="2700000" algn="tl">
                    <a:srgbClr val="000000">
                      <a:alpha val="43137"/>
                    </a:srgbClr>
                  </a:outerShdw>
                </a:effectLst>
                <a:latin typeface="Arial Rounded MT Bold" pitchFamily="34" charset="0"/>
              </a:rPr>
              <a:t>THANK YOU.</a:t>
            </a:r>
          </a:p>
        </p:txBody>
      </p:sp>
    </p:spTree>
    <p:extLst>
      <p:ext uri="{BB962C8B-B14F-4D97-AF65-F5344CB8AC3E}">
        <p14:creationId xmlns:p14="http://schemas.microsoft.com/office/powerpoint/2010/main" val="3109754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8635199" y="450625"/>
            <a:ext cx="1000667" cy="209550"/>
          </a:xfrm>
          <a:prstGeom prst="rect">
            <a:avLst/>
          </a:prstGeom>
        </p:spPr>
      </p:pic>
      <p:cxnSp>
        <p:nvCxnSpPr>
          <p:cNvPr id="12" name="Straight Arrow Connector 11">
            <a:extLst>
              <a:ext uri="{FF2B5EF4-FFF2-40B4-BE49-F238E27FC236}">
                <a16:creationId xmlns:a16="http://schemas.microsoft.com/office/drawing/2014/main" id="{061FE02A-C2A7-403A-9B71-EEA24089D710}"/>
              </a:ext>
            </a:extLst>
          </p:cNvPr>
          <p:cNvCxnSpPr/>
          <p:nvPr/>
        </p:nvCxnSpPr>
        <p:spPr bwMode="auto">
          <a:xfrm flipV="1">
            <a:off x="454645" y="583978"/>
            <a:ext cx="8186853" cy="15293"/>
          </a:xfrm>
          <a:prstGeom prst="straightConnector1">
            <a:avLst/>
          </a:prstGeom>
          <a:solidFill>
            <a:schemeClr val="accent1"/>
          </a:solidFill>
          <a:ln w="9525" cap="flat" cmpd="sng" algn="ctr">
            <a:solidFill>
              <a:srgbClr val="C00000"/>
            </a:solidFill>
            <a:prstDash val="solid"/>
            <a:round/>
            <a:headEnd type="none" w="med" len="med"/>
            <a:tailEnd type="none" w="med" len="med"/>
          </a:ln>
          <a:effectLst/>
        </p:spPr>
      </p:cxnSp>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8710099" y="187884"/>
            <a:ext cx="657581" cy="276225"/>
          </a:xfrm>
          <a:prstGeom prst="rect">
            <a:avLst/>
          </a:prstGeom>
        </p:spPr>
      </p:pic>
      <p:sp>
        <p:nvSpPr>
          <p:cNvPr id="6" name="Rectangle 3">
            <a:extLst>
              <a:ext uri="{FF2B5EF4-FFF2-40B4-BE49-F238E27FC236}">
                <a16:creationId xmlns:a16="http://schemas.microsoft.com/office/drawing/2014/main" id="{0BB379B8-57A9-488B-B5F5-7F32F3E16754}"/>
              </a:ext>
            </a:extLst>
          </p:cNvPr>
          <p:cNvSpPr txBox="1">
            <a:spLocks noChangeArrowheads="1"/>
          </p:cNvSpPr>
          <p:nvPr/>
        </p:nvSpPr>
        <p:spPr bwMode="auto">
          <a:xfrm>
            <a:off x="32295" y="1784458"/>
            <a:ext cx="9505056" cy="396044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6499" tIns="43249" rIns="86499" bIns="43249"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382270" lvl="1" indent="0" algn="just" eaLnBrk="1" hangingPunct="1">
              <a:spcBef>
                <a:spcPct val="0"/>
              </a:spcBef>
              <a:buClr>
                <a:schemeClr val="tx1"/>
              </a:buClr>
              <a:buFontTx/>
              <a:buNone/>
              <a:defRPr/>
            </a:pPr>
            <a:endParaRPr lang="en-US" kern="0" dirty="0">
              <a:latin typeface="Calibri" panose="020F0502020204030204" pitchFamily="34" charset="0"/>
              <a:cs typeface="Calibri" panose="020F0502020204030204" pitchFamily="34" charset="0"/>
            </a:endParaRPr>
          </a:p>
          <a:p>
            <a:pPr marL="382270" lvl="1" indent="0" algn="just">
              <a:spcBef>
                <a:spcPct val="0"/>
              </a:spcBef>
              <a:buFontTx/>
              <a:buNone/>
              <a:defRPr/>
            </a:pPr>
            <a:r>
              <a:rPr lang="en-US" kern="0" dirty="0">
                <a:latin typeface="Calibri" panose="020F0502020204030204" pitchFamily="34" charset="0"/>
                <a:cs typeface="Calibri" panose="020F0502020204030204" pitchFamily="34" charset="0"/>
              </a:rPr>
              <a:t>Nigeria is perhaps the fastest urbanizing country on the continent of Africa. As more and more people make towns and cities their homes, the resulting social, economic, environmental, and political challenges need to be urgently addressed. Housing is one of the growing concerns stakeholders have continued to deliberate on.</a:t>
            </a:r>
          </a:p>
          <a:p>
            <a:pPr marL="382270" lvl="1" indent="0" algn="just">
              <a:spcBef>
                <a:spcPct val="0"/>
              </a:spcBef>
              <a:buFontTx/>
              <a:buNone/>
              <a:defRPr/>
            </a:pPr>
            <a:endParaRPr lang="en-US" kern="0" dirty="0">
              <a:latin typeface="Calibri" panose="020F0502020204030204" pitchFamily="34" charset="0"/>
              <a:cs typeface="Calibri" panose="020F0502020204030204" pitchFamily="34" charset="0"/>
            </a:endParaRPr>
          </a:p>
        </p:txBody>
      </p:sp>
      <p:sp>
        <p:nvSpPr>
          <p:cNvPr id="8" name="Rectangle 2">
            <a:extLst>
              <a:ext uri="{FF2B5EF4-FFF2-40B4-BE49-F238E27FC236}">
                <a16:creationId xmlns:a16="http://schemas.microsoft.com/office/drawing/2014/main" id="{1CD1D9D1-E5CE-4975-944F-26D8A9FB932D}"/>
              </a:ext>
            </a:extLst>
          </p:cNvPr>
          <p:cNvSpPr txBox="1">
            <a:spLocks noChangeArrowheads="1"/>
          </p:cNvSpPr>
          <p:nvPr/>
        </p:nvSpPr>
        <p:spPr bwMode="auto">
          <a:xfrm>
            <a:off x="488504" y="764704"/>
            <a:ext cx="7033572" cy="403472"/>
          </a:xfrm>
          <a:prstGeom prst="rect">
            <a:avLst/>
          </a:prstGeom>
          <a:ln>
            <a:solidFill>
              <a:srgbClr val="C40000"/>
            </a:solidFill>
            <a:miter lim="800000"/>
            <a:headEnd/>
            <a:tailEnd/>
          </a:ln>
        </p:spPr>
        <p:txBody>
          <a:bodyPr vert="horz" wrap="square" lIns="86499" tIns="43249" rIns="86499" bIns="43249"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en-US" sz="2800" b="1" kern="0" dirty="0">
                <a:solidFill>
                  <a:srgbClr val="C00000"/>
                </a:solidFill>
                <a:latin typeface="Calibri" panose="020F0502020204030204" pitchFamily="34" charset="0"/>
                <a:cs typeface="Calibri" panose="020F0502020204030204" pitchFamily="34" charset="0"/>
              </a:rPr>
              <a:t>The Need for Aggregation of Off-Taker Savings</a:t>
            </a:r>
            <a:br>
              <a:rPr lang="en-US" sz="4800" kern="0" dirty="0">
                <a:latin typeface="Calibri" panose="020F0502020204030204" pitchFamily="34" charset="0"/>
                <a:cs typeface="Calibri" panose="020F0502020204030204" pitchFamily="34" charset="0"/>
              </a:rPr>
            </a:br>
            <a:r>
              <a:rPr lang="en-US" sz="2800" kern="0" dirty="0">
                <a:solidFill>
                  <a:schemeClr val="tx1"/>
                </a:solidFill>
                <a:latin typeface="Calibri" panose="020F0502020204030204" pitchFamily="34" charset="0"/>
                <a:cs typeface="Calibri" panose="020F0502020204030204" pitchFamily="34" charset="0"/>
              </a:rPr>
              <a:t>Background</a:t>
            </a:r>
            <a:endParaRPr lang="en-US" sz="4800" kern="0" dirty="0">
              <a:solidFill>
                <a:schemeClr val="tx1"/>
              </a:solidFill>
              <a:latin typeface="Calibri" panose="020F0502020204030204" pitchFamily="34" charset="0"/>
              <a:cs typeface="Calibri" panose="020F0502020204030204" pitchFamily="34" charset="0"/>
            </a:endParaRPr>
          </a:p>
        </p:txBody>
      </p:sp>
      <p:pic>
        <p:nvPicPr>
          <p:cNvPr id="9" name="Picture 18">
            <a:extLst>
              <a:ext uri="{FF2B5EF4-FFF2-40B4-BE49-F238E27FC236}">
                <a16:creationId xmlns:a16="http://schemas.microsoft.com/office/drawing/2014/main" id="{AADC2E38-2653-42AD-BE40-B2D53235D89F}"/>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1" name="Picture 10">
            <a:extLst>
              <a:ext uri="{FF2B5EF4-FFF2-40B4-BE49-F238E27FC236}">
                <a16:creationId xmlns:a16="http://schemas.microsoft.com/office/drawing/2014/main" id="{314D738B-3998-4DB1-B2C7-85142EA24053}"/>
              </a:ext>
            </a:extLst>
          </p:cNvPr>
          <p:cNvPicPr>
            <a:picLocks noChangeAspect="1"/>
          </p:cNvPicPr>
          <p:nvPr/>
        </p:nvPicPr>
        <p:blipFill>
          <a:blip r:embed="rId4"/>
          <a:stretch>
            <a:fillRect/>
          </a:stretch>
        </p:blipFill>
        <p:spPr>
          <a:xfrm>
            <a:off x="5818352" y="6401203"/>
            <a:ext cx="9530" cy="285750"/>
          </a:xfrm>
          <a:prstGeom prst="rect">
            <a:avLst/>
          </a:prstGeom>
        </p:spPr>
      </p:pic>
      <p:sp>
        <p:nvSpPr>
          <p:cNvPr id="26" name="TextBox 25">
            <a:extLst>
              <a:ext uri="{FF2B5EF4-FFF2-40B4-BE49-F238E27FC236}">
                <a16:creationId xmlns:a16="http://schemas.microsoft.com/office/drawing/2014/main" id="{6944C422-2621-4473-811A-AB03048D46B5}"/>
              </a:ext>
            </a:extLst>
          </p:cNvPr>
          <p:cNvSpPr txBox="1"/>
          <p:nvPr/>
        </p:nvSpPr>
        <p:spPr>
          <a:xfrm>
            <a:off x="4596161" y="6399994"/>
            <a:ext cx="10760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Calibri" panose="020F0502020204030204" pitchFamily="34" charset="0"/>
                <a:cs typeface="Calibri" panose="020F0502020204030204" pitchFamily="34" charset="0"/>
              </a:rPr>
              <a:t>Page 2</a:t>
            </a:r>
          </a:p>
        </p:txBody>
      </p:sp>
    </p:spTree>
    <p:extLst>
      <p:ext uri="{BB962C8B-B14F-4D97-AF65-F5344CB8AC3E}">
        <p14:creationId xmlns:p14="http://schemas.microsoft.com/office/powerpoint/2010/main" val="748605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8635199" y="450625"/>
            <a:ext cx="1000667" cy="209550"/>
          </a:xfrm>
          <a:prstGeom prst="rect">
            <a:avLst/>
          </a:prstGeom>
        </p:spPr>
      </p:pic>
      <p:cxnSp>
        <p:nvCxnSpPr>
          <p:cNvPr id="12" name="Straight Arrow Connector 11">
            <a:extLst>
              <a:ext uri="{FF2B5EF4-FFF2-40B4-BE49-F238E27FC236}">
                <a16:creationId xmlns:a16="http://schemas.microsoft.com/office/drawing/2014/main" id="{061FE02A-C2A7-403A-9B71-EEA24089D710}"/>
              </a:ext>
            </a:extLst>
          </p:cNvPr>
          <p:cNvCxnSpPr/>
          <p:nvPr/>
        </p:nvCxnSpPr>
        <p:spPr bwMode="auto">
          <a:xfrm flipV="1">
            <a:off x="454645" y="583978"/>
            <a:ext cx="8186853" cy="15293"/>
          </a:xfrm>
          <a:prstGeom prst="straightConnector1">
            <a:avLst/>
          </a:prstGeom>
          <a:solidFill>
            <a:schemeClr val="accent1"/>
          </a:solidFill>
          <a:ln w="9525" cap="flat" cmpd="sng" algn="ctr">
            <a:solidFill>
              <a:srgbClr val="C00000"/>
            </a:solidFill>
            <a:prstDash val="solid"/>
            <a:round/>
            <a:headEnd type="none" w="med" len="med"/>
            <a:tailEnd type="none" w="med" len="med"/>
          </a:ln>
          <a:effectLst/>
        </p:spPr>
      </p:cxnSp>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8710099" y="187884"/>
            <a:ext cx="657581" cy="276225"/>
          </a:xfrm>
          <a:prstGeom prst="rect">
            <a:avLst/>
          </a:prstGeom>
        </p:spPr>
      </p:pic>
      <p:sp>
        <p:nvSpPr>
          <p:cNvPr id="6" name="Rectangle 3">
            <a:extLst>
              <a:ext uri="{FF2B5EF4-FFF2-40B4-BE49-F238E27FC236}">
                <a16:creationId xmlns:a16="http://schemas.microsoft.com/office/drawing/2014/main" id="{0BB379B8-57A9-488B-B5F5-7F32F3E16754}"/>
              </a:ext>
            </a:extLst>
          </p:cNvPr>
          <p:cNvSpPr txBox="1">
            <a:spLocks noChangeArrowheads="1"/>
          </p:cNvSpPr>
          <p:nvPr/>
        </p:nvSpPr>
        <p:spPr bwMode="auto">
          <a:xfrm>
            <a:off x="32295" y="1268760"/>
            <a:ext cx="9505056" cy="396044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6499" tIns="43249" rIns="86499" bIns="43249"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725170" lvl="1" indent="-342900" algn="just">
              <a:spcBef>
                <a:spcPct val="0"/>
              </a:spcBef>
              <a:buFont typeface="Arial" panose="020B0604020202020204" pitchFamily="34" charset="0"/>
              <a:buChar char="•"/>
              <a:defRPr/>
            </a:pPr>
            <a:r>
              <a:rPr lang="en-US" sz="2000" kern="0" dirty="0">
                <a:latin typeface="Calibri"/>
                <a:cs typeface="Calibri"/>
              </a:rPr>
              <a:t>According to the Nigerian Bureau of Statistics, Nigeria's housing deficit stood at 17 million as at 2012.</a:t>
            </a:r>
          </a:p>
          <a:p>
            <a:pPr marL="725170" lvl="1" indent="-342900" algn="just">
              <a:spcBef>
                <a:spcPct val="0"/>
              </a:spcBef>
              <a:buFont typeface="Arial" panose="020B0604020202020204" pitchFamily="34" charset="0"/>
              <a:buChar char="•"/>
              <a:defRPr/>
            </a:pPr>
            <a:endParaRPr lang="en-US" sz="2000" kern="0" dirty="0">
              <a:latin typeface="Calibri"/>
              <a:cs typeface="Calibri"/>
            </a:endParaRPr>
          </a:p>
          <a:p>
            <a:pPr marL="725170" lvl="1" indent="-342900" algn="just">
              <a:spcBef>
                <a:spcPct val="0"/>
              </a:spcBef>
              <a:buFont typeface="Arial" panose="020B0604020202020204" pitchFamily="34" charset="0"/>
              <a:buChar char="•"/>
              <a:defRPr/>
            </a:pPr>
            <a:r>
              <a:rPr lang="en-US" sz="2000" kern="0" dirty="0">
                <a:latin typeface="Calibri"/>
                <a:cs typeface="Calibri"/>
              </a:rPr>
              <a:t>Today, the housing gap continues to widen rapidly with Nigeria's burgeoning population (currently estimated at 200 million people) coupled with low access to home finance, particularly among the low to medium income earners and operators in the informal sector of the economy.</a:t>
            </a:r>
          </a:p>
          <a:p>
            <a:pPr marL="725170" lvl="1" indent="-342900" algn="just">
              <a:spcBef>
                <a:spcPct val="0"/>
              </a:spcBef>
              <a:buFont typeface="Arial" panose="020B0604020202020204" pitchFamily="34" charset="0"/>
              <a:buChar char="•"/>
              <a:defRPr/>
            </a:pPr>
            <a:endParaRPr lang="en-US" sz="2000" kern="0" dirty="0">
              <a:latin typeface="Calibri"/>
              <a:cs typeface="Calibri"/>
            </a:endParaRPr>
          </a:p>
          <a:p>
            <a:pPr marL="725170" lvl="1" indent="-342900" algn="just">
              <a:spcBef>
                <a:spcPct val="0"/>
              </a:spcBef>
              <a:buFont typeface="Arial" panose="020B0604020202020204" pitchFamily="34" charset="0"/>
              <a:buChar char="•"/>
              <a:defRPr/>
            </a:pPr>
            <a:r>
              <a:rPr lang="en-US" sz="2000" kern="0" dirty="0">
                <a:latin typeface="Calibri"/>
                <a:cs typeface="Calibri"/>
              </a:rPr>
              <a:t>If the current rate of population growth is sustained, it is estimated that about $363 billion would be required to curb Nigeria's current housing deficit of about 20 million units.</a:t>
            </a:r>
          </a:p>
          <a:p>
            <a:pPr marL="725170" lvl="1" indent="-342900" algn="just">
              <a:spcBef>
                <a:spcPct val="0"/>
              </a:spcBef>
              <a:buFont typeface="Arial" panose="020B0604020202020204" pitchFamily="34" charset="0"/>
              <a:buChar char="•"/>
              <a:defRPr/>
            </a:pPr>
            <a:endParaRPr lang="en-US" sz="2000" kern="0" dirty="0">
              <a:latin typeface="Calibri"/>
              <a:cs typeface="Calibri"/>
            </a:endParaRPr>
          </a:p>
          <a:p>
            <a:pPr marL="382270" lvl="1" indent="0" algn="just">
              <a:spcBef>
                <a:spcPct val="0"/>
              </a:spcBef>
              <a:buFontTx/>
              <a:buNone/>
              <a:defRPr/>
            </a:pPr>
            <a:r>
              <a:rPr lang="en-US" sz="2000" b="1" kern="0" dirty="0">
                <a:latin typeface="Calibri"/>
                <a:cs typeface="Calibri"/>
              </a:rPr>
              <a:t>This begs the questions:</a:t>
            </a:r>
          </a:p>
          <a:p>
            <a:pPr marL="382270" lvl="1" indent="0" algn="just">
              <a:spcBef>
                <a:spcPct val="0"/>
              </a:spcBef>
              <a:buFontTx/>
              <a:buNone/>
              <a:defRPr/>
            </a:pPr>
            <a:r>
              <a:rPr lang="en-US" sz="2000" kern="0" dirty="0">
                <a:latin typeface="Calibri"/>
                <a:cs typeface="Calibri"/>
              </a:rPr>
              <a:t>How does Nigeria Fair compared to other Countries i.e. Mortgage Financing to GDP, Lending Rates and so on?</a:t>
            </a:r>
            <a:endParaRPr lang="en-US" sz="2000" kern="0" dirty="0"/>
          </a:p>
        </p:txBody>
      </p:sp>
      <p:sp>
        <p:nvSpPr>
          <p:cNvPr id="8" name="Rectangle 2">
            <a:extLst>
              <a:ext uri="{FF2B5EF4-FFF2-40B4-BE49-F238E27FC236}">
                <a16:creationId xmlns:a16="http://schemas.microsoft.com/office/drawing/2014/main" id="{1CD1D9D1-E5CE-4975-944F-26D8A9FB932D}"/>
              </a:ext>
            </a:extLst>
          </p:cNvPr>
          <p:cNvSpPr txBox="1">
            <a:spLocks noChangeArrowheads="1"/>
          </p:cNvSpPr>
          <p:nvPr/>
        </p:nvSpPr>
        <p:spPr bwMode="auto">
          <a:xfrm>
            <a:off x="488504" y="649685"/>
            <a:ext cx="7033572" cy="403472"/>
          </a:xfrm>
          <a:prstGeom prst="rect">
            <a:avLst/>
          </a:prstGeom>
          <a:ln>
            <a:solidFill>
              <a:srgbClr val="C40000"/>
            </a:solidFill>
            <a:miter lim="800000"/>
            <a:headEnd/>
            <a:tailEnd/>
          </a:ln>
        </p:spPr>
        <p:txBody>
          <a:bodyPr vert="horz" wrap="square" lIns="86499" tIns="43249" rIns="86499" bIns="43249"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en-US" sz="2800" b="1" kern="0" dirty="0">
                <a:solidFill>
                  <a:srgbClr val="C00000"/>
                </a:solidFill>
                <a:latin typeface="Calibri"/>
                <a:cs typeface="Calibri"/>
              </a:rPr>
              <a:t>The Need for Aggregation of Off-Taker Savings</a:t>
            </a:r>
            <a:br>
              <a:rPr lang="en-US" sz="4800" kern="0" dirty="0">
                <a:latin typeface="Calibri" pitchFamily="34" charset="0"/>
              </a:rPr>
            </a:br>
            <a:endParaRPr lang="en-US" sz="2800" kern="0" dirty="0">
              <a:solidFill>
                <a:schemeClr val="tx1"/>
              </a:solidFill>
              <a:latin typeface="Calibri"/>
              <a:cs typeface="Calibri"/>
            </a:endParaRPr>
          </a:p>
        </p:txBody>
      </p:sp>
      <p:pic>
        <p:nvPicPr>
          <p:cNvPr id="9" name="Picture 18">
            <a:extLst>
              <a:ext uri="{FF2B5EF4-FFF2-40B4-BE49-F238E27FC236}">
                <a16:creationId xmlns:a16="http://schemas.microsoft.com/office/drawing/2014/main" id="{AADC2E38-2653-42AD-BE40-B2D53235D89F}"/>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1" name="Picture 10">
            <a:extLst>
              <a:ext uri="{FF2B5EF4-FFF2-40B4-BE49-F238E27FC236}">
                <a16:creationId xmlns:a16="http://schemas.microsoft.com/office/drawing/2014/main" id="{314D738B-3998-4DB1-B2C7-85142EA24053}"/>
              </a:ext>
            </a:extLst>
          </p:cNvPr>
          <p:cNvPicPr>
            <a:picLocks noChangeAspect="1"/>
          </p:cNvPicPr>
          <p:nvPr/>
        </p:nvPicPr>
        <p:blipFill>
          <a:blip r:embed="rId4"/>
          <a:stretch>
            <a:fillRect/>
          </a:stretch>
        </p:blipFill>
        <p:spPr>
          <a:xfrm>
            <a:off x="5818352" y="6401203"/>
            <a:ext cx="9530" cy="285750"/>
          </a:xfrm>
          <a:prstGeom prst="rect">
            <a:avLst/>
          </a:prstGeom>
        </p:spPr>
      </p:pic>
      <p:sp>
        <p:nvSpPr>
          <p:cNvPr id="26" name="TextBox 25">
            <a:extLst>
              <a:ext uri="{FF2B5EF4-FFF2-40B4-BE49-F238E27FC236}">
                <a16:creationId xmlns:a16="http://schemas.microsoft.com/office/drawing/2014/main" id="{6944C422-2621-4473-811A-AB03048D46B5}"/>
              </a:ext>
            </a:extLst>
          </p:cNvPr>
          <p:cNvSpPr txBox="1"/>
          <p:nvPr/>
        </p:nvSpPr>
        <p:spPr>
          <a:xfrm>
            <a:off x="4596161" y="6399994"/>
            <a:ext cx="10760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Viner Hand ITC"/>
                <a:cs typeface="Arial"/>
              </a:rPr>
              <a:t>Page 3</a:t>
            </a:r>
          </a:p>
        </p:txBody>
      </p:sp>
    </p:spTree>
    <p:extLst>
      <p:ext uri="{BB962C8B-B14F-4D97-AF65-F5344CB8AC3E}">
        <p14:creationId xmlns:p14="http://schemas.microsoft.com/office/powerpoint/2010/main" val="19429851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8635199" y="450625"/>
            <a:ext cx="1000667" cy="209550"/>
          </a:xfrm>
          <a:prstGeom prst="rect">
            <a:avLst/>
          </a:prstGeom>
        </p:spPr>
      </p:pic>
      <p:cxnSp>
        <p:nvCxnSpPr>
          <p:cNvPr id="12" name="Straight Arrow Connector 11">
            <a:extLst>
              <a:ext uri="{FF2B5EF4-FFF2-40B4-BE49-F238E27FC236}">
                <a16:creationId xmlns:a16="http://schemas.microsoft.com/office/drawing/2014/main" id="{061FE02A-C2A7-403A-9B71-EEA24089D710}"/>
              </a:ext>
            </a:extLst>
          </p:cNvPr>
          <p:cNvCxnSpPr/>
          <p:nvPr/>
        </p:nvCxnSpPr>
        <p:spPr bwMode="auto">
          <a:xfrm flipV="1">
            <a:off x="454645" y="583978"/>
            <a:ext cx="8186853" cy="15293"/>
          </a:xfrm>
          <a:prstGeom prst="straightConnector1">
            <a:avLst/>
          </a:prstGeom>
          <a:solidFill>
            <a:schemeClr val="accent1"/>
          </a:solidFill>
          <a:ln w="9525" cap="flat" cmpd="sng" algn="ctr">
            <a:solidFill>
              <a:srgbClr val="C00000"/>
            </a:solidFill>
            <a:prstDash val="solid"/>
            <a:round/>
            <a:headEnd type="none" w="med" len="med"/>
            <a:tailEnd type="none" w="med" len="med"/>
          </a:ln>
          <a:effectLst/>
        </p:spPr>
      </p:cxnSp>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8710099" y="187884"/>
            <a:ext cx="657581" cy="276225"/>
          </a:xfrm>
          <a:prstGeom prst="rect">
            <a:avLst/>
          </a:prstGeom>
        </p:spPr>
      </p:pic>
      <p:sp>
        <p:nvSpPr>
          <p:cNvPr id="8" name="Rectangle 2">
            <a:extLst>
              <a:ext uri="{FF2B5EF4-FFF2-40B4-BE49-F238E27FC236}">
                <a16:creationId xmlns:a16="http://schemas.microsoft.com/office/drawing/2014/main" id="{1CD1D9D1-E5CE-4975-944F-26D8A9FB932D}"/>
              </a:ext>
            </a:extLst>
          </p:cNvPr>
          <p:cNvSpPr txBox="1">
            <a:spLocks noChangeArrowheads="1"/>
          </p:cNvSpPr>
          <p:nvPr/>
        </p:nvSpPr>
        <p:spPr bwMode="auto">
          <a:xfrm>
            <a:off x="488504" y="764704"/>
            <a:ext cx="7033572" cy="403472"/>
          </a:xfrm>
          <a:prstGeom prst="rect">
            <a:avLst/>
          </a:prstGeom>
          <a:ln>
            <a:solidFill>
              <a:srgbClr val="C40000"/>
            </a:solidFill>
            <a:miter lim="800000"/>
            <a:headEnd/>
            <a:tailEnd/>
          </a:ln>
        </p:spPr>
        <p:txBody>
          <a:bodyPr vert="horz" wrap="square" lIns="86499" tIns="43249" rIns="86499" bIns="43249"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en-US" sz="2400" b="1" kern="0" dirty="0">
                <a:solidFill>
                  <a:srgbClr val="C00000"/>
                </a:solidFill>
                <a:latin typeface="Calibri"/>
                <a:cs typeface="Calibri"/>
              </a:rPr>
              <a:t>The Need for </a:t>
            </a:r>
            <a:r>
              <a:rPr lang="en-US" sz="2800" b="1" kern="0" dirty="0">
                <a:solidFill>
                  <a:srgbClr val="C00000"/>
                </a:solidFill>
                <a:latin typeface="Calibri"/>
                <a:cs typeface="Calibri"/>
              </a:rPr>
              <a:t>Aggregation</a:t>
            </a:r>
            <a:r>
              <a:rPr lang="en-US" sz="2400" b="1" kern="0" dirty="0">
                <a:solidFill>
                  <a:srgbClr val="C00000"/>
                </a:solidFill>
                <a:latin typeface="Calibri"/>
                <a:cs typeface="Calibri"/>
              </a:rPr>
              <a:t> of Off-Taker Savings</a:t>
            </a:r>
            <a:br>
              <a:rPr lang="en-US" kern="0" dirty="0">
                <a:latin typeface="Calibri" pitchFamily="34" charset="0"/>
              </a:rPr>
            </a:br>
            <a:r>
              <a:rPr lang="en-US" sz="2800" kern="0" dirty="0">
                <a:solidFill>
                  <a:schemeClr val="tx1"/>
                </a:solidFill>
                <a:latin typeface="Calibri"/>
                <a:cs typeface="Calibri"/>
              </a:rPr>
              <a:t>Rate of Home Ownership</a:t>
            </a:r>
          </a:p>
        </p:txBody>
      </p:sp>
      <p:pic>
        <p:nvPicPr>
          <p:cNvPr id="9" name="Picture 18">
            <a:extLst>
              <a:ext uri="{FF2B5EF4-FFF2-40B4-BE49-F238E27FC236}">
                <a16:creationId xmlns:a16="http://schemas.microsoft.com/office/drawing/2014/main" id="{AADC2E38-2653-42AD-BE40-B2D53235D89F}"/>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1" name="Picture 10">
            <a:extLst>
              <a:ext uri="{FF2B5EF4-FFF2-40B4-BE49-F238E27FC236}">
                <a16:creationId xmlns:a16="http://schemas.microsoft.com/office/drawing/2014/main" id="{314D738B-3998-4DB1-B2C7-85142EA24053}"/>
              </a:ext>
            </a:extLst>
          </p:cNvPr>
          <p:cNvPicPr>
            <a:picLocks noChangeAspect="1"/>
          </p:cNvPicPr>
          <p:nvPr/>
        </p:nvPicPr>
        <p:blipFill>
          <a:blip r:embed="rId4"/>
          <a:stretch>
            <a:fillRect/>
          </a:stretch>
        </p:blipFill>
        <p:spPr>
          <a:xfrm>
            <a:off x="5818352" y="6401203"/>
            <a:ext cx="9530" cy="285750"/>
          </a:xfrm>
          <a:prstGeom prst="rect">
            <a:avLst/>
          </a:prstGeom>
        </p:spPr>
      </p:pic>
      <p:graphicFrame>
        <p:nvGraphicFramePr>
          <p:cNvPr id="3" name="Diagram 6">
            <a:extLst>
              <a:ext uri="{FF2B5EF4-FFF2-40B4-BE49-F238E27FC236}">
                <a16:creationId xmlns:a16="http://schemas.microsoft.com/office/drawing/2014/main" id="{5B96C0AE-1FC1-44C1-91D9-121E212D5753}"/>
              </a:ext>
            </a:extLst>
          </p:cNvPr>
          <p:cNvGraphicFramePr>
            <a:graphicFrameLocks/>
          </p:cNvGraphicFramePr>
          <p:nvPr>
            <p:extLst>
              <p:ext uri="{D42A27DB-BD31-4B8C-83A1-F6EECF244321}">
                <p14:modId xmlns:p14="http://schemas.microsoft.com/office/powerpoint/2010/main" val="2981729873"/>
              </p:ext>
            </p:extLst>
          </p:nvPr>
        </p:nvGraphicFramePr>
        <p:xfrm>
          <a:off x="518864" y="1403523"/>
          <a:ext cx="8843514" cy="435343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2" name="TextBox 51">
            <a:extLst>
              <a:ext uri="{FF2B5EF4-FFF2-40B4-BE49-F238E27FC236}">
                <a16:creationId xmlns:a16="http://schemas.microsoft.com/office/drawing/2014/main" id="{4FAADBFD-23C6-4AAC-AD2A-CEA11D4C979E}"/>
              </a:ext>
            </a:extLst>
          </p:cNvPr>
          <p:cNvSpPr txBox="1"/>
          <p:nvPr/>
        </p:nvSpPr>
        <p:spPr>
          <a:xfrm>
            <a:off x="4596161" y="6399994"/>
            <a:ext cx="10760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Viner Hand ITC"/>
                <a:cs typeface="Arial"/>
              </a:rPr>
              <a:t>Page 4</a:t>
            </a:r>
          </a:p>
        </p:txBody>
      </p:sp>
      <p:sp>
        <p:nvSpPr>
          <p:cNvPr id="2" name="TextBox 1">
            <a:extLst>
              <a:ext uri="{FF2B5EF4-FFF2-40B4-BE49-F238E27FC236}">
                <a16:creationId xmlns:a16="http://schemas.microsoft.com/office/drawing/2014/main" id="{A6070BB2-F09B-4246-BCF3-913D782A4908}"/>
              </a:ext>
            </a:extLst>
          </p:cNvPr>
          <p:cNvSpPr txBox="1"/>
          <p:nvPr/>
        </p:nvSpPr>
        <p:spPr>
          <a:xfrm>
            <a:off x="6044876" y="6115987"/>
            <a:ext cx="2066295" cy="369332"/>
          </a:xfrm>
          <a:prstGeom prst="rect">
            <a:avLst/>
          </a:prstGeom>
          <a:noFill/>
        </p:spPr>
        <p:txBody>
          <a:bodyPr wrap="square" rtlCol="0">
            <a:spAutoFit/>
          </a:bodyPr>
          <a:lstStyle/>
          <a:p>
            <a:r>
              <a:rPr lang="en-US" dirty="0"/>
              <a:t>www.mondaq.com</a:t>
            </a:r>
          </a:p>
        </p:txBody>
      </p:sp>
    </p:spTree>
    <p:extLst>
      <p:ext uri="{BB962C8B-B14F-4D97-AF65-F5344CB8AC3E}">
        <p14:creationId xmlns:p14="http://schemas.microsoft.com/office/powerpoint/2010/main" val="3402011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8635199" y="450625"/>
            <a:ext cx="1000667" cy="209550"/>
          </a:xfrm>
          <a:prstGeom prst="rect">
            <a:avLst/>
          </a:prstGeom>
        </p:spPr>
      </p:pic>
      <p:cxnSp>
        <p:nvCxnSpPr>
          <p:cNvPr id="12" name="Straight Arrow Connector 11">
            <a:extLst>
              <a:ext uri="{FF2B5EF4-FFF2-40B4-BE49-F238E27FC236}">
                <a16:creationId xmlns:a16="http://schemas.microsoft.com/office/drawing/2014/main" id="{061FE02A-C2A7-403A-9B71-EEA24089D710}"/>
              </a:ext>
            </a:extLst>
          </p:cNvPr>
          <p:cNvCxnSpPr/>
          <p:nvPr/>
        </p:nvCxnSpPr>
        <p:spPr bwMode="auto">
          <a:xfrm flipV="1">
            <a:off x="454645" y="583978"/>
            <a:ext cx="8186853" cy="15293"/>
          </a:xfrm>
          <a:prstGeom prst="straightConnector1">
            <a:avLst/>
          </a:prstGeom>
          <a:solidFill>
            <a:schemeClr val="accent1"/>
          </a:solidFill>
          <a:ln w="9525" cap="flat" cmpd="sng" algn="ctr">
            <a:solidFill>
              <a:srgbClr val="C00000"/>
            </a:solidFill>
            <a:prstDash val="solid"/>
            <a:round/>
            <a:headEnd type="none" w="med" len="med"/>
            <a:tailEnd type="none" w="med" len="med"/>
          </a:ln>
          <a:effectLst/>
        </p:spPr>
      </p:cxnSp>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8710099" y="187884"/>
            <a:ext cx="657581" cy="276225"/>
          </a:xfrm>
          <a:prstGeom prst="rect">
            <a:avLst/>
          </a:prstGeom>
        </p:spPr>
      </p:pic>
      <p:sp>
        <p:nvSpPr>
          <p:cNvPr id="8" name="Rectangle 2">
            <a:extLst>
              <a:ext uri="{FF2B5EF4-FFF2-40B4-BE49-F238E27FC236}">
                <a16:creationId xmlns:a16="http://schemas.microsoft.com/office/drawing/2014/main" id="{1CD1D9D1-E5CE-4975-944F-26D8A9FB932D}"/>
              </a:ext>
            </a:extLst>
          </p:cNvPr>
          <p:cNvSpPr txBox="1">
            <a:spLocks noChangeArrowheads="1"/>
          </p:cNvSpPr>
          <p:nvPr/>
        </p:nvSpPr>
        <p:spPr bwMode="auto">
          <a:xfrm>
            <a:off x="488504" y="764704"/>
            <a:ext cx="7033572" cy="403472"/>
          </a:xfrm>
          <a:prstGeom prst="rect">
            <a:avLst/>
          </a:prstGeom>
          <a:ln>
            <a:solidFill>
              <a:srgbClr val="C40000"/>
            </a:solidFill>
            <a:miter lim="800000"/>
            <a:headEnd/>
            <a:tailEnd/>
          </a:ln>
        </p:spPr>
        <p:txBody>
          <a:bodyPr vert="horz" wrap="square" lIns="86499" tIns="43249" rIns="86499" bIns="43249"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en-US" sz="2800" b="1" kern="0" dirty="0">
                <a:solidFill>
                  <a:srgbClr val="C00000"/>
                </a:solidFill>
                <a:latin typeface="Calibri"/>
                <a:cs typeface="Calibri"/>
              </a:rPr>
              <a:t>The Need for Aggregation of Off-Taker Savings</a:t>
            </a:r>
            <a:br>
              <a:rPr lang="en-US" sz="4800" kern="0" dirty="0">
                <a:latin typeface="Calibri" pitchFamily="34" charset="0"/>
              </a:rPr>
            </a:br>
            <a:r>
              <a:rPr lang="en-US" sz="2800" kern="0" dirty="0">
                <a:solidFill>
                  <a:schemeClr val="tx1"/>
                </a:solidFill>
                <a:latin typeface="Calibri"/>
                <a:cs typeface="Calibri"/>
              </a:rPr>
              <a:t>Mortgage Finance to GDP</a:t>
            </a:r>
            <a:endParaRPr lang="en-US" sz="4800" kern="0" dirty="0">
              <a:solidFill>
                <a:schemeClr val="tx1"/>
              </a:solidFill>
              <a:latin typeface="Calibri"/>
              <a:cs typeface="Calibri"/>
            </a:endParaRPr>
          </a:p>
        </p:txBody>
      </p:sp>
      <p:pic>
        <p:nvPicPr>
          <p:cNvPr id="9" name="Picture 18">
            <a:extLst>
              <a:ext uri="{FF2B5EF4-FFF2-40B4-BE49-F238E27FC236}">
                <a16:creationId xmlns:a16="http://schemas.microsoft.com/office/drawing/2014/main" id="{AADC2E38-2653-42AD-BE40-B2D53235D89F}"/>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1" name="Picture 10">
            <a:extLst>
              <a:ext uri="{FF2B5EF4-FFF2-40B4-BE49-F238E27FC236}">
                <a16:creationId xmlns:a16="http://schemas.microsoft.com/office/drawing/2014/main" id="{314D738B-3998-4DB1-B2C7-85142EA24053}"/>
              </a:ext>
            </a:extLst>
          </p:cNvPr>
          <p:cNvPicPr>
            <a:picLocks noChangeAspect="1"/>
          </p:cNvPicPr>
          <p:nvPr/>
        </p:nvPicPr>
        <p:blipFill>
          <a:blip r:embed="rId4"/>
          <a:stretch>
            <a:fillRect/>
          </a:stretch>
        </p:blipFill>
        <p:spPr>
          <a:xfrm>
            <a:off x="5818352" y="6401203"/>
            <a:ext cx="9530" cy="285750"/>
          </a:xfrm>
          <a:prstGeom prst="rect">
            <a:avLst/>
          </a:prstGeom>
        </p:spPr>
      </p:pic>
      <p:graphicFrame>
        <p:nvGraphicFramePr>
          <p:cNvPr id="13" name="Diagram 6">
            <a:extLst>
              <a:ext uri="{FF2B5EF4-FFF2-40B4-BE49-F238E27FC236}">
                <a16:creationId xmlns:a16="http://schemas.microsoft.com/office/drawing/2014/main" id="{539BA4EC-0AC6-4319-8207-8BDF26691661}"/>
              </a:ext>
            </a:extLst>
          </p:cNvPr>
          <p:cNvGraphicFramePr>
            <a:graphicFrameLocks/>
          </p:cNvGraphicFramePr>
          <p:nvPr>
            <p:extLst>
              <p:ext uri="{D42A27DB-BD31-4B8C-83A1-F6EECF244321}">
                <p14:modId xmlns:p14="http://schemas.microsoft.com/office/powerpoint/2010/main" val="611840188"/>
              </p:ext>
            </p:extLst>
          </p:nvPr>
        </p:nvGraphicFramePr>
        <p:xfrm>
          <a:off x="754093" y="1212010"/>
          <a:ext cx="8829136" cy="4410945"/>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56" name="TextBox 55">
            <a:extLst>
              <a:ext uri="{FF2B5EF4-FFF2-40B4-BE49-F238E27FC236}">
                <a16:creationId xmlns:a16="http://schemas.microsoft.com/office/drawing/2014/main" id="{54F2DAFF-CBD2-424A-A30E-E3FADD380191}"/>
              </a:ext>
            </a:extLst>
          </p:cNvPr>
          <p:cNvSpPr txBox="1"/>
          <p:nvPr/>
        </p:nvSpPr>
        <p:spPr>
          <a:xfrm>
            <a:off x="4596161" y="6399994"/>
            <a:ext cx="10760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Viner Hand ITC"/>
                <a:cs typeface="Arial"/>
              </a:rPr>
              <a:t>Page 5</a:t>
            </a:r>
          </a:p>
        </p:txBody>
      </p:sp>
      <p:sp>
        <p:nvSpPr>
          <p:cNvPr id="16" name="TextBox 15">
            <a:extLst>
              <a:ext uri="{FF2B5EF4-FFF2-40B4-BE49-F238E27FC236}">
                <a16:creationId xmlns:a16="http://schemas.microsoft.com/office/drawing/2014/main" id="{4AC317A7-8C1D-4D44-9011-B8728BC0DA99}"/>
              </a:ext>
            </a:extLst>
          </p:cNvPr>
          <p:cNvSpPr txBox="1"/>
          <p:nvPr/>
        </p:nvSpPr>
        <p:spPr>
          <a:xfrm>
            <a:off x="6044876" y="6115987"/>
            <a:ext cx="2066295" cy="369332"/>
          </a:xfrm>
          <a:prstGeom prst="rect">
            <a:avLst/>
          </a:prstGeom>
          <a:noFill/>
        </p:spPr>
        <p:txBody>
          <a:bodyPr wrap="square" rtlCol="0">
            <a:spAutoFit/>
          </a:bodyPr>
          <a:lstStyle/>
          <a:p>
            <a:r>
              <a:rPr lang="en-US" dirty="0"/>
              <a:t>www.mondaq.com</a:t>
            </a:r>
          </a:p>
        </p:txBody>
      </p:sp>
    </p:spTree>
    <p:extLst>
      <p:ext uri="{BB962C8B-B14F-4D97-AF65-F5344CB8AC3E}">
        <p14:creationId xmlns:p14="http://schemas.microsoft.com/office/powerpoint/2010/main" val="11299250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8635199" y="450625"/>
            <a:ext cx="1000667" cy="209550"/>
          </a:xfrm>
          <a:prstGeom prst="rect">
            <a:avLst/>
          </a:prstGeom>
        </p:spPr>
      </p:pic>
      <p:cxnSp>
        <p:nvCxnSpPr>
          <p:cNvPr id="12" name="Straight Arrow Connector 11">
            <a:extLst>
              <a:ext uri="{FF2B5EF4-FFF2-40B4-BE49-F238E27FC236}">
                <a16:creationId xmlns:a16="http://schemas.microsoft.com/office/drawing/2014/main" id="{061FE02A-C2A7-403A-9B71-EEA24089D710}"/>
              </a:ext>
            </a:extLst>
          </p:cNvPr>
          <p:cNvCxnSpPr/>
          <p:nvPr/>
        </p:nvCxnSpPr>
        <p:spPr bwMode="auto">
          <a:xfrm flipV="1">
            <a:off x="454645" y="583978"/>
            <a:ext cx="8186853" cy="15293"/>
          </a:xfrm>
          <a:prstGeom prst="straightConnector1">
            <a:avLst/>
          </a:prstGeom>
          <a:solidFill>
            <a:schemeClr val="accent1"/>
          </a:solidFill>
          <a:ln w="9525" cap="flat" cmpd="sng" algn="ctr">
            <a:solidFill>
              <a:srgbClr val="C00000"/>
            </a:solidFill>
            <a:prstDash val="solid"/>
            <a:round/>
            <a:headEnd type="none" w="med" len="med"/>
            <a:tailEnd type="none" w="med" len="med"/>
          </a:ln>
          <a:effectLst/>
        </p:spPr>
      </p:cxnSp>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8710099" y="187884"/>
            <a:ext cx="657581" cy="276225"/>
          </a:xfrm>
          <a:prstGeom prst="rect">
            <a:avLst/>
          </a:prstGeom>
        </p:spPr>
      </p:pic>
      <p:pic>
        <p:nvPicPr>
          <p:cNvPr id="9" name="Picture 18">
            <a:extLst>
              <a:ext uri="{FF2B5EF4-FFF2-40B4-BE49-F238E27FC236}">
                <a16:creationId xmlns:a16="http://schemas.microsoft.com/office/drawing/2014/main" id="{AADC2E38-2653-42AD-BE40-B2D53235D89F}"/>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1" name="Picture 10">
            <a:extLst>
              <a:ext uri="{FF2B5EF4-FFF2-40B4-BE49-F238E27FC236}">
                <a16:creationId xmlns:a16="http://schemas.microsoft.com/office/drawing/2014/main" id="{314D738B-3998-4DB1-B2C7-85142EA24053}"/>
              </a:ext>
            </a:extLst>
          </p:cNvPr>
          <p:cNvPicPr>
            <a:picLocks noChangeAspect="1"/>
          </p:cNvPicPr>
          <p:nvPr/>
        </p:nvPicPr>
        <p:blipFill>
          <a:blip r:embed="rId4"/>
          <a:stretch>
            <a:fillRect/>
          </a:stretch>
        </p:blipFill>
        <p:spPr>
          <a:xfrm>
            <a:off x="5818352" y="6401203"/>
            <a:ext cx="9530" cy="285750"/>
          </a:xfrm>
          <a:prstGeom prst="rect">
            <a:avLst/>
          </a:prstGeom>
        </p:spPr>
      </p:pic>
      <p:sp>
        <p:nvSpPr>
          <p:cNvPr id="3" name="Rectangle 2">
            <a:extLst>
              <a:ext uri="{FF2B5EF4-FFF2-40B4-BE49-F238E27FC236}">
                <a16:creationId xmlns:a16="http://schemas.microsoft.com/office/drawing/2014/main" id="{5FAAD097-F847-487C-9088-29EE33D2D9C5}"/>
              </a:ext>
            </a:extLst>
          </p:cNvPr>
          <p:cNvSpPr txBox="1">
            <a:spLocks noChangeArrowheads="1"/>
          </p:cNvSpPr>
          <p:nvPr/>
        </p:nvSpPr>
        <p:spPr bwMode="auto">
          <a:xfrm>
            <a:off x="488504" y="764704"/>
            <a:ext cx="8064896" cy="500063"/>
          </a:xfrm>
          <a:prstGeom prst="rect">
            <a:avLst/>
          </a:prstGeom>
          <a:ln>
            <a:solidFill>
              <a:schemeClr val="tx1"/>
            </a:solidFill>
            <a:miter lim="800000"/>
            <a:headEnd/>
            <a:tailEnd/>
          </a:ln>
        </p:spPr>
        <p:txBody>
          <a:bodyPr vert="horz" wrap="square" lIns="86499" tIns="43249" rIns="86499" bIns="43249"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en-US" sz="2800" b="1" kern="0" dirty="0">
                <a:solidFill>
                  <a:srgbClr val="C00000"/>
                </a:solidFill>
                <a:latin typeface="Calibri"/>
                <a:cs typeface="Calibri"/>
              </a:rPr>
              <a:t>The Need for Aggregation of Off-Taker Savings</a:t>
            </a:r>
            <a:br>
              <a:rPr lang="en-US" sz="2800" kern="0" dirty="0">
                <a:latin typeface="Calibri" pitchFamily="34" charset="0"/>
              </a:rPr>
            </a:br>
            <a:endParaRPr lang="en-US" sz="2800" kern="0" dirty="0">
              <a:solidFill>
                <a:schemeClr val="tx1"/>
              </a:solidFill>
              <a:cs typeface="Calibri"/>
            </a:endParaRPr>
          </a:p>
        </p:txBody>
      </p:sp>
      <p:graphicFrame>
        <p:nvGraphicFramePr>
          <p:cNvPr id="5" name="Diagram 20">
            <a:extLst>
              <a:ext uri="{FF2B5EF4-FFF2-40B4-BE49-F238E27FC236}">
                <a16:creationId xmlns:a16="http://schemas.microsoft.com/office/drawing/2014/main" id="{3E484DA9-3707-4CFB-866B-3FCBC034DC10}"/>
              </a:ext>
            </a:extLst>
          </p:cNvPr>
          <p:cNvGraphicFramePr>
            <a:graphicFrameLocks/>
          </p:cNvGraphicFramePr>
          <p:nvPr>
            <p:extLst>
              <p:ext uri="{D42A27DB-BD31-4B8C-83A1-F6EECF244321}">
                <p14:modId xmlns:p14="http://schemas.microsoft.com/office/powerpoint/2010/main" val="2186812872"/>
              </p:ext>
            </p:extLst>
          </p:nvPr>
        </p:nvGraphicFramePr>
        <p:xfrm>
          <a:off x="283638" y="1464702"/>
          <a:ext cx="9461738" cy="4695758"/>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99" name="TextBox 98">
            <a:extLst>
              <a:ext uri="{FF2B5EF4-FFF2-40B4-BE49-F238E27FC236}">
                <a16:creationId xmlns:a16="http://schemas.microsoft.com/office/drawing/2014/main" id="{D27B55E8-BDF4-47FD-A886-BAF1ABD7C3CF}"/>
              </a:ext>
            </a:extLst>
          </p:cNvPr>
          <p:cNvSpPr txBox="1"/>
          <p:nvPr/>
        </p:nvSpPr>
        <p:spPr>
          <a:xfrm>
            <a:off x="4596161" y="6399994"/>
            <a:ext cx="10760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Viner Hand ITC"/>
                <a:cs typeface="Arial"/>
              </a:rPr>
              <a:t>Page 6</a:t>
            </a:r>
            <a:endParaRPr lang="en-US" dirty="0"/>
          </a:p>
        </p:txBody>
      </p:sp>
      <p:sp>
        <p:nvSpPr>
          <p:cNvPr id="13" name="TextBox 12">
            <a:extLst>
              <a:ext uri="{FF2B5EF4-FFF2-40B4-BE49-F238E27FC236}">
                <a16:creationId xmlns:a16="http://schemas.microsoft.com/office/drawing/2014/main" id="{18F06367-8E6B-4922-9A37-38832362C0DD}"/>
              </a:ext>
            </a:extLst>
          </p:cNvPr>
          <p:cNvSpPr txBox="1"/>
          <p:nvPr/>
        </p:nvSpPr>
        <p:spPr>
          <a:xfrm>
            <a:off x="6044876" y="6115987"/>
            <a:ext cx="2066295" cy="369332"/>
          </a:xfrm>
          <a:prstGeom prst="rect">
            <a:avLst/>
          </a:prstGeom>
          <a:noFill/>
        </p:spPr>
        <p:txBody>
          <a:bodyPr wrap="square" rtlCol="0">
            <a:spAutoFit/>
          </a:bodyPr>
          <a:lstStyle/>
          <a:p>
            <a:r>
              <a:rPr lang="en-US" dirty="0"/>
              <a:t>www.mondaq.com</a:t>
            </a:r>
          </a:p>
        </p:txBody>
      </p:sp>
    </p:spTree>
    <p:extLst>
      <p:ext uri="{BB962C8B-B14F-4D97-AF65-F5344CB8AC3E}">
        <p14:creationId xmlns:p14="http://schemas.microsoft.com/office/powerpoint/2010/main" val="295167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8635199" y="450625"/>
            <a:ext cx="1000667" cy="209550"/>
          </a:xfrm>
          <a:prstGeom prst="rect">
            <a:avLst/>
          </a:prstGeom>
        </p:spPr>
      </p:pic>
      <p:cxnSp>
        <p:nvCxnSpPr>
          <p:cNvPr id="12" name="Straight Arrow Connector 11">
            <a:extLst>
              <a:ext uri="{FF2B5EF4-FFF2-40B4-BE49-F238E27FC236}">
                <a16:creationId xmlns:a16="http://schemas.microsoft.com/office/drawing/2014/main" id="{061FE02A-C2A7-403A-9B71-EEA24089D710}"/>
              </a:ext>
            </a:extLst>
          </p:cNvPr>
          <p:cNvCxnSpPr/>
          <p:nvPr/>
        </p:nvCxnSpPr>
        <p:spPr bwMode="auto">
          <a:xfrm flipV="1">
            <a:off x="454645" y="583978"/>
            <a:ext cx="8186853" cy="15293"/>
          </a:xfrm>
          <a:prstGeom prst="straightConnector1">
            <a:avLst/>
          </a:prstGeom>
          <a:solidFill>
            <a:schemeClr val="accent1"/>
          </a:solidFill>
          <a:ln w="9525" cap="flat" cmpd="sng" algn="ctr">
            <a:solidFill>
              <a:srgbClr val="C00000"/>
            </a:solidFill>
            <a:prstDash val="solid"/>
            <a:round/>
            <a:headEnd type="none" w="med" len="med"/>
            <a:tailEnd type="none" w="med" len="med"/>
          </a:ln>
          <a:effectLst/>
        </p:spPr>
      </p:cxnSp>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8710099" y="187884"/>
            <a:ext cx="657581" cy="276225"/>
          </a:xfrm>
          <a:prstGeom prst="rect">
            <a:avLst/>
          </a:prstGeom>
        </p:spPr>
      </p:pic>
      <p:pic>
        <p:nvPicPr>
          <p:cNvPr id="9" name="Picture 18">
            <a:extLst>
              <a:ext uri="{FF2B5EF4-FFF2-40B4-BE49-F238E27FC236}">
                <a16:creationId xmlns:a16="http://schemas.microsoft.com/office/drawing/2014/main" id="{AADC2E38-2653-42AD-BE40-B2D53235D89F}"/>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1" name="Picture 10">
            <a:extLst>
              <a:ext uri="{FF2B5EF4-FFF2-40B4-BE49-F238E27FC236}">
                <a16:creationId xmlns:a16="http://schemas.microsoft.com/office/drawing/2014/main" id="{314D738B-3998-4DB1-B2C7-85142EA24053}"/>
              </a:ext>
            </a:extLst>
          </p:cNvPr>
          <p:cNvPicPr>
            <a:picLocks noChangeAspect="1"/>
          </p:cNvPicPr>
          <p:nvPr/>
        </p:nvPicPr>
        <p:blipFill>
          <a:blip r:embed="rId4"/>
          <a:stretch>
            <a:fillRect/>
          </a:stretch>
        </p:blipFill>
        <p:spPr>
          <a:xfrm>
            <a:off x="5818352" y="6401203"/>
            <a:ext cx="9530" cy="285750"/>
          </a:xfrm>
          <a:prstGeom prst="rect">
            <a:avLst/>
          </a:prstGeom>
        </p:spPr>
      </p:pic>
      <p:sp>
        <p:nvSpPr>
          <p:cNvPr id="2" name="Rectangle 2">
            <a:extLst>
              <a:ext uri="{FF2B5EF4-FFF2-40B4-BE49-F238E27FC236}">
                <a16:creationId xmlns:a16="http://schemas.microsoft.com/office/drawing/2014/main" id="{98344B56-D8AE-465B-A3BD-BC6841CB6F35}"/>
              </a:ext>
            </a:extLst>
          </p:cNvPr>
          <p:cNvSpPr txBox="1">
            <a:spLocks noChangeArrowheads="1"/>
          </p:cNvSpPr>
          <p:nvPr/>
        </p:nvSpPr>
        <p:spPr bwMode="auto">
          <a:xfrm>
            <a:off x="488504" y="764704"/>
            <a:ext cx="8136904" cy="500063"/>
          </a:xfrm>
          <a:prstGeom prst="rect">
            <a:avLst/>
          </a:prstGeom>
          <a:ln>
            <a:solidFill>
              <a:schemeClr val="tx2"/>
            </a:solidFill>
            <a:miter lim="800000"/>
            <a:headEnd/>
            <a:tailEnd/>
          </a:ln>
        </p:spPr>
        <p:txBody>
          <a:bodyPr vert="horz" wrap="square" lIns="86499" tIns="43249" rIns="86499" bIns="43249"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en-US" sz="2800" b="1" kern="0" dirty="0">
                <a:solidFill>
                  <a:srgbClr val="C00000"/>
                </a:solidFill>
                <a:latin typeface="Calibri"/>
                <a:cs typeface="Calibri"/>
              </a:rPr>
              <a:t>Generic Challenges Faced</a:t>
            </a:r>
            <a:endParaRPr lang="en-US" sz="2800" kern="0" dirty="0">
              <a:latin typeface="Calibri"/>
            </a:endParaRPr>
          </a:p>
        </p:txBody>
      </p:sp>
      <p:sp>
        <p:nvSpPr>
          <p:cNvPr id="91" name="TextBox 90">
            <a:extLst>
              <a:ext uri="{FF2B5EF4-FFF2-40B4-BE49-F238E27FC236}">
                <a16:creationId xmlns:a16="http://schemas.microsoft.com/office/drawing/2014/main" id="{DCDE2F23-CCD2-42DA-9A8B-A50814686A81}"/>
              </a:ext>
            </a:extLst>
          </p:cNvPr>
          <p:cNvSpPr txBox="1"/>
          <p:nvPr/>
        </p:nvSpPr>
        <p:spPr>
          <a:xfrm>
            <a:off x="4596161" y="6399994"/>
            <a:ext cx="10760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Viner Hand ITC"/>
                <a:cs typeface="Arial"/>
              </a:rPr>
              <a:t>Page 7</a:t>
            </a:r>
            <a:endParaRPr lang="en-US" dirty="0"/>
          </a:p>
        </p:txBody>
      </p:sp>
      <p:sp>
        <p:nvSpPr>
          <p:cNvPr id="182" name="TextBox 181">
            <a:extLst>
              <a:ext uri="{FF2B5EF4-FFF2-40B4-BE49-F238E27FC236}">
                <a16:creationId xmlns:a16="http://schemas.microsoft.com/office/drawing/2014/main" id="{75BECBEC-88CF-4708-8653-CCA28F0BD44C}"/>
              </a:ext>
            </a:extLst>
          </p:cNvPr>
          <p:cNvSpPr txBox="1"/>
          <p:nvPr/>
        </p:nvSpPr>
        <p:spPr>
          <a:xfrm>
            <a:off x="547777" y="1561381"/>
            <a:ext cx="8436633" cy="415498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r>
              <a:rPr lang="en-US" sz="2400" dirty="0">
                <a:latin typeface="Calibri" panose="020F0502020204030204" pitchFamily="34" charset="0"/>
                <a:cs typeface="Calibri" panose="020F0502020204030204" pitchFamily="34" charset="0"/>
              </a:rPr>
              <a:t>High Purchase Price</a:t>
            </a:r>
          </a:p>
          <a:p>
            <a:pPr marL="285750" indent="-285750">
              <a:buFont typeface="Arial"/>
              <a:buChar char="•"/>
            </a:pPr>
            <a:endParaRPr lang="en-US" sz="2400" dirty="0">
              <a:latin typeface="Calibri" panose="020F0502020204030204" pitchFamily="34" charset="0"/>
              <a:cs typeface="Calibri" panose="020F0502020204030204" pitchFamily="34" charset="0"/>
            </a:endParaRPr>
          </a:p>
          <a:p>
            <a:pPr marL="285750" indent="-285750">
              <a:buFont typeface="Arial"/>
              <a:buChar char="•"/>
            </a:pPr>
            <a:r>
              <a:rPr lang="en-US" sz="2400" dirty="0">
                <a:latin typeface="Calibri" panose="020F0502020204030204" pitchFamily="34" charset="0"/>
                <a:cs typeface="Calibri" panose="020F0502020204030204" pitchFamily="34" charset="0"/>
              </a:rPr>
              <a:t>Under Supply of Affordable Houses Relative to Demand – inadequate developers and where they exist, there is more preference towards premium house types rather than the affordable housing space where majority of the demand exists.</a:t>
            </a:r>
          </a:p>
          <a:p>
            <a:pPr marL="285750" indent="-285750">
              <a:buFont typeface="Arial"/>
              <a:buChar char="•"/>
            </a:pPr>
            <a:endParaRPr lang="en-US" sz="2400" dirty="0">
              <a:latin typeface="Calibri" panose="020F0502020204030204" pitchFamily="34" charset="0"/>
              <a:cs typeface="Calibri" panose="020F0502020204030204" pitchFamily="34" charset="0"/>
            </a:endParaRPr>
          </a:p>
          <a:p>
            <a:pPr marL="285750" indent="-285750">
              <a:buFont typeface="Arial"/>
              <a:buChar char="•"/>
            </a:pPr>
            <a:r>
              <a:rPr lang="en-US" sz="2400" dirty="0">
                <a:latin typeface="Calibri" panose="020F0502020204030204" pitchFamily="34" charset="0"/>
                <a:cs typeface="Calibri" panose="020F0502020204030204" pitchFamily="34" charset="0"/>
              </a:rPr>
              <a:t>High Cost of Mortgage Loans (lack of long-term capital)</a:t>
            </a:r>
          </a:p>
          <a:p>
            <a:pPr marL="285750" indent="-285750">
              <a:buFont typeface="Arial"/>
              <a:buChar char="•"/>
            </a:pPr>
            <a:endParaRPr lang="en-US" sz="2400" dirty="0">
              <a:latin typeface="Calibri" panose="020F0502020204030204" pitchFamily="34" charset="0"/>
              <a:cs typeface="Calibri" panose="020F0502020204030204" pitchFamily="34" charset="0"/>
            </a:endParaRPr>
          </a:p>
          <a:p>
            <a:pPr marL="285750" indent="-285750">
              <a:buFont typeface="Arial"/>
              <a:buChar char="•"/>
            </a:pPr>
            <a:r>
              <a:rPr lang="en-US" sz="2400" dirty="0">
                <a:latin typeface="Calibri" panose="020F0502020204030204" pitchFamily="34" charset="0"/>
                <a:cs typeface="Calibri" panose="020F0502020204030204" pitchFamily="34" charset="0"/>
              </a:rPr>
              <a:t>Convoluted process for Titling and Perfection</a:t>
            </a:r>
          </a:p>
          <a:p>
            <a:pPr marL="285750" indent="-285750">
              <a:buFont typeface="Arial"/>
              <a:buChar char="•"/>
            </a:pPr>
            <a:endParaRPr lang="en-US" sz="2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74116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8">
            <a:extLst>
              <a:ext uri="{FF2B5EF4-FFF2-40B4-BE49-F238E27FC236}">
                <a16:creationId xmlns:a16="http://schemas.microsoft.com/office/drawing/2014/main" id="{EB2A32F6-D8E2-46A6-B26D-331E5069F6AB}"/>
              </a:ext>
            </a:extLst>
          </p:cNvPr>
          <p:cNvPicPr>
            <a:picLocks noChangeAspect="1"/>
          </p:cNvPicPr>
          <p:nvPr/>
        </p:nvPicPr>
        <p:blipFill>
          <a:blip r:embed="rId2"/>
          <a:stretch>
            <a:fillRect/>
          </a:stretch>
        </p:blipFill>
        <p:spPr>
          <a:xfrm>
            <a:off x="8635199" y="450625"/>
            <a:ext cx="1000667" cy="209550"/>
          </a:xfrm>
          <a:prstGeom prst="rect">
            <a:avLst/>
          </a:prstGeom>
        </p:spPr>
      </p:pic>
      <p:cxnSp>
        <p:nvCxnSpPr>
          <p:cNvPr id="12" name="Straight Arrow Connector 11">
            <a:extLst>
              <a:ext uri="{FF2B5EF4-FFF2-40B4-BE49-F238E27FC236}">
                <a16:creationId xmlns:a16="http://schemas.microsoft.com/office/drawing/2014/main" id="{061FE02A-C2A7-403A-9B71-EEA24089D710}"/>
              </a:ext>
            </a:extLst>
          </p:cNvPr>
          <p:cNvCxnSpPr/>
          <p:nvPr/>
        </p:nvCxnSpPr>
        <p:spPr bwMode="auto">
          <a:xfrm flipV="1">
            <a:off x="454645" y="583978"/>
            <a:ext cx="8186853" cy="15293"/>
          </a:xfrm>
          <a:prstGeom prst="straightConnector1">
            <a:avLst/>
          </a:prstGeom>
          <a:solidFill>
            <a:schemeClr val="accent1"/>
          </a:solidFill>
          <a:ln w="9525" cap="flat" cmpd="sng" algn="ctr">
            <a:solidFill>
              <a:srgbClr val="C00000"/>
            </a:solidFill>
            <a:prstDash val="solid"/>
            <a:round/>
            <a:headEnd type="none" w="med" len="med"/>
            <a:tailEnd type="none" w="med" len="med"/>
          </a:ln>
          <a:effectLst/>
        </p:spPr>
      </p:cxnSp>
      <p:cxnSp>
        <p:nvCxnSpPr>
          <p:cNvPr id="14" name="Straight Arrow Connector 13">
            <a:extLst>
              <a:ext uri="{FF2B5EF4-FFF2-40B4-BE49-F238E27FC236}">
                <a16:creationId xmlns:a16="http://schemas.microsoft.com/office/drawing/2014/main" id="{EDFA6872-41D7-4C36-BF6D-3648E3D6E369}"/>
              </a:ext>
            </a:extLst>
          </p:cNvPr>
          <p:cNvCxnSpPr/>
          <p:nvPr/>
        </p:nvCxnSpPr>
        <p:spPr>
          <a:xfrm>
            <a:off x="748758"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B5097C8F-5FA4-4EF0-BD11-3347A5BE4795}"/>
              </a:ext>
            </a:extLst>
          </p:cNvPr>
          <p:cNvCxnSpPr>
            <a:cxnSpLocks/>
          </p:cNvCxnSpPr>
          <p:nvPr/>
        </p:nvCxnSpPr>
        <p:spPr>
          <a:xfrm>
            <a:off x="5906622" y="6543673"/>
            <a:ext cx="3345796" cy="12073"/>
          </a:xfrm>
          <a:prstGeom prst="straightConnector1">
            <a:avLst/>
          </a:prstGeom>
          <a:ln>
            <a:solidFill>
              <a:srgbClr val="C40000"/>
            </a:solidFill>
          </a:ln>
        </p:spPr>
        <p:style>
          <a:lnRef idx="1">
            <a:schemeClr val="accent1"/>
          </a:lnRef>
          <a:fillRef idx="0">
            <a:schemeClr val="accent1"/>
          </a:fillRef>
          <a:effectRef idx="0">
            <a:schemeClr val="accent1"/>
          </a:effectRef>
          <a:fontRef idx="minor">
            <a:schemeClr val="tx1"/>
          </a:fontRef>
        </p:style>
      </p:cxnSp>
      <p:pic>
        <p:nvPicPr>
          <p:cNvPr id="17" name="Picture 7">
            <a:extLst>
              <a:ext uri="{FF2B5EF4-FFF2-40B4-BE49-F238E27FC236}">
                <a16:creationId xmlns:a16="http://schemas.microsoft.com/office/drawing/2014/main" id="{B1E4AE9B-F622-4E78-8763-54538AB0FB9D}"/>
              </a:ext>
            </a:extLst>
          </p:cNvPr>
          <p:cNvPicPr>
            <a:picLocks noChangeAspect="1"/>
          </p:cNvPicPr>
          <p:nvPr/>
        </p:nvPicPr>
        <p:blipFill>
          <a:blip r:embed="rId3"/>
          <a:stretch>
            <a:fillRect/>
          </a:stretch>
        </p:blipFill>
        <p:spPr>
          <a:xfrm>
            <a:off x="8710099" y="187884"/>
            <a:ext cx="657581" cy="276225"/>
          </a:xfrm>
          <a:prstGeom prst="rect">
            <a:avLst/>
          </a:prstGeom>
        </p:spPr>
      </p:pic>
      <p:pic>
        <p:nvPicPr>
          <p:cNvPr id="9" name="Picture 18">
            <a:extLst>
              <a:ext uri="{FF2B5EF4-FFF2-40B4-BE49-F238E27FC236}">
                <a16:creationId xmlns:a16="http://schemas.microsoft.com/office/drawing/2014/main" id="{AADC2E38-2653-42AD-BE40-B2D53235D89F}"/>
              </a:ext>
            </a:extLst>
          </p:cNvPr>
          <p:cNvPicPr>
            <a:picLocks noChangeAspect="1"/>
          </p:cNvPicPr>
          <p:nvPr/>
        </p:nvPicPr>
        <p:blipFill>
          <a:blip r:embed="rId4"/>
          <a:stretch>
            <a:fillRect/>
          </a:stretch>
        </p:blipFill>
        <p:spPr>
          <a:xfrm>
            <a:off x="4214009" y="6401203"/>
            <a:ext cx="9530" cy="285750"/>
          </a:xfrm>
          <a:prstGeom prst="rect">
            <a:avLst/>
          </a:prstGeom>
        </p:spPr>
      </p:pic>
      <p:pic>
        <p:nvPicPr>
          <p:cNvPr id="11" name="Picture 10">
            <a:extLst>
              <a:ext uri="{FF2B5EF4-FFF2-40B4-BE49-F238E27FC236}">
                <a16:creationId xmlns:a16="http://schemas.microsoft.com/office/drawing/2014/main" id="{314D738B-3998-4DB1-B2C7-85142EA24053}"/>
              </a:ext>
            </a:extLst>
          </p:cNvPr>
          <p:cNvPicPr>
            <a:picLocks noChangeAspect="1"/>
          </p:cNvPicPr>
          <p:nvPr/>
        </p:nvPicPr>
        <p:blipFill>
          <a:blip r:embed="rId4"/>
          <a:stretch>
            <a:fillRect/>
          </a:stretch>
        </p:blipFill>
        <p:spPr>
          <a:xfrm>
            <a:off x="5818352" y="6401203"/>
            <a:ext cx="9530" cy="285750"/>
          </a:xfrm>
          <a:prstGeom prst="rect">
            <a:avLst/>
          </a:prstGeom>
        </p:spPr>
      </p:pic>
      <p:sp>
        <p:nvSpPr>
          <p:cNvPr id="2" name="Rectangle 2">
            <a:extLst>
              <a:ext uri="{FF2B5EF4-FFF2-40B4-BE49-F238E27FC236}">
                <a16:creationId xmlns:a16="http://schemas.microsoft.com/office/drawing/2014/main" id="{98344B56-D8AE-465B-A3BD-BC6841CB6F35}"/>
              </a:ext>
            </a:extLst>
          </p:cNvPr>
          <p:cNvSpPr txBox="1">
            <a:spLocks noChangeArrowheads="1"/>
          </p:cNvSpPr>
          <p:nvPr/>
        </p:nvSpPr>
        <p:spPr bwMode="auto">
          <a:xfrm>
            <a:off x="488504" y="635308"/>
            <a:ext cx="8136904" cy="500063"/>
          </a:xfrm>
          <a:prstGeom prst="rect">
            <a:avLst/>
          </a:prstGeom>
          <a:ln>
            <a:solidFill>
              <a:schemeClr val="tx2"/>
            </a:solidFill>
            <a:miter lim="800000"/>
            <a:headEnd/>
            <a:tailEnd/>
          </a:ln>
        </p:spPr>
        <p:txBody>
          <a:bodyPr vert="horz" wrap="square" lIns="86499" tIns="43249" rIns="86499" bIns="43249" numCol="1" anchor="t"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algn="l" eaLnBrk="1" hangingPunct="1">
              <a:defRPr/>
            </a:pPr>
            <a:r>
              <a:rPr lang="en-US" sz="2800" b="1" kern="0" dirty="0">
                <a:solidFill>
                  <a:srgbClr val="C00000"/>
                </a:solidFill>
                <a:latin typeface="Calibri"/>
                <a:cs typeface="Calibri"/>
              </a:rPr>
              <a:t>Factors for Home Purchase</a:t>
            </a:r>
          </a:p>
        </p:txBody>
      </p:sp>
      <p:sp>
        <p:nvSpPr>
          <p:cNvPr id="91" name="TextBox 90">
            <a:extLst>
              <a:ext uri="{FF2B5EF4-FFF2-40B4-BE49-F238E27FC236}">
                <a16:creationId xmlns:a16="http://schemas.microsoft.com/office/drawing/2014/main" id="{DCDE2F23-CCD2-42DA-9A8B-A50814686A81}"/>
              </a:ext>
            </a:extLst>
          </p:cNvPr>
          <p:cNvSpPr txBox="1"/>
          <p:nvPr/>
        </p:nvSpPr>
        <p:spPr>
          <a:xfrm>
            <a:off x="4596161" y="6399994"/>
            <a:ext cx="107609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i="1" dirty="0">
                <a:latin typeface="Viner Hand ITC"/>
                <a:cs typeface="Arial"/>
              </a:rPr>
              <a:t>Page 8</a:t>
            </a:r>
            <a:endParaRPr lang="en-US" dirty="0"/>
          </a:p>
        </p:txBody>
      </p:sp>
      <p:sp>
        <p:nvSpPr>
          <p:cNvPr id="182" name="TextBox 181">
            <a:extLst>
              <a:ext uri="{FF2B5EF4-FFF2-40B4-BE49-F238E27FC236}">
                <a16:creationId xmlns:a16="http://schemas.microsoft.com/office/drawing/2014/main" id="{75BECBEC-88CF-4708-8653-CCA28F0BD44C}"/>
              </a:ext>
            </a:extLst>
          </p:cNvPr>
          <p:cNvSpPr txBox="1"/>
          <p:nvPr/>
        </p:nvSpPr>
        <p:spPr>
          <a:xfrm>
            <a:off x="547777" y="1561381"/>
            <a:ext cx="8436633"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285750" indent="-285750">
              <a:buFont typeface="Arial"/>
              <a:buChar char="•"/>
            </a:pPr>
            <a:endParaRPr lang="en-US" sz="2800" dirty="0"/>
          </a:p>
          <a:p>
            <a:pPr marL="285750" indent="-285750">
              <a:buFont typeface="Arial"/>
              <a:buChar char="•"/>
            </a:pPr>
            <a:endParaRPr lang="en-US" sz="2800" dirty="0"/>
          </a:p>
          <a:p>
            <a:pPr marL="285750" indent="-285750">
              <a:buFont typeface="Arial"/>
              <a:buChar char="•"/>
            </a:pPr>
            <a:endParaRPr lang="en-US" sz="2800" dirty="0"/>
          </a:p>
          <a:p>
            <a:endParaRPr lang="en-US" sz="2800" dirty="0"/>
          </a:p>
          <a:p>
            <a:pPr marL="285750" indent="-285750">
              <a:buFont typeface="Arial"/>
              <a:buChar char="•"/>
            </a:pPr>
            <a:endParaRPr lang="en-US" sz="2800" dirty="0"/>
          </a:p>
          <a:p>
            <a:pPr marL="285750" indent="-285750">
              <a:buFont typeface="Arial"/>
              <a:buChar char="•"/>
            </a:pPr>
            <a:endParaRPr lang="en-US" sz="2800" dirty="0"/>
          </a:p>
        </p:txBody>
      </p:sp>
      <p:pic>
        <p:nvPicPr>
          <p:cNvPr id="3" name="Picture 3" descr="Diagram&#10;&#10;Description automatically generated">
            <a:extLst>
              <a:ext uri="{FF2B5EF4-FFF2-40B4-BE49-F238E27FC236}">
                <a16:creationId xmlns:a16="http://schemas.microsoft.com/office/drawing/2014/main" id="{26001647-30A3-4479-BBC6-845F8E029443}"/>
              </a:ext>
            </a:extLst>
          </p:cNvPr>
          <p:cNvPicPr>
            <a:picLocks noChangeAspect="1"/>
          </p:cNvPicPr>
          <p:nvPr/>
        </p:nvPicPr>
        <p:blipFill>
          <a:blip r:embed="rId5"/>
          <a:stretch>
            <a:fillRect/>
          </a:stretch>
        </p:blipFill>
        <p:spPr>
          <a:xfrm>
            <a:off x="303363" y="1286548"/>
            <a:ext cx="9601198" cy="4299282"/>
          </a:xfrm>
          <a:prstGeom prst="rect">
            <a:avLst/>
          </a:prstGeom>
        </p:spPr>
      </p:pic>
      <p:sp>
        <p:nvSpPr>
          <p:cNvPr id="4" name="Rectangle: Rounded Corners 3">
            <a:extLst>
              <a:ext uri="{FF2B5EF4-FFF2-40B4-BE49-F238E27FC236}">
                <a16:creationId xmlns:a16="http://schemas.microsoft.com/office/drawing/2014/main" id="{02E68F70-1B0C-4A89-9FB7-D22A35E9D5C1}"/>
              </a:ext>
            </a:extLst>
          </p:cNvPr>
          <p:cNvSpPr/>
          <p:nvPr/>
        </p:nvSpPr>
        <p:spPr>
          <a:xfrm>
            <a:off x="6769261" y="3504661"/>
            <a:ext cx="2904225" cy="1782791"/>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6A335865-50BA-4B21-BDA2-70017EE14C15}"/>
              </a:ext>
            </a:extLst>
          </p:cNvPr>
          <p:cNvSpPr/>
          <p:nvPr/>
        </p:nvSpPr>
        <p:spPr>
          <a:xfrm>
            <a:off x="397639" y="3596438"/>
            <a:ext cx="3019244" cy="1696527"/>
          </a:xfrm>
          <a:prstGeom prst="roundRect">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
        <p:nvSpPr>
          <p:cNvPr id="6" name="TextBox 5">
            <a:extLst>
              <a:ext uri="{FF2B5EF4-FFF2-40B4-BE49-F238E27FC236}">
                <a16:creationId xmlns:a16="http://schemas.microsoft.com/office/drawing/2014/main" id="{9A22453D-2DA7-4B8B-BF26-3B34CB3D37B8}"/>
              </a:ext>
            </a:extLst>
          </p:cNvPr>
          <p:cNvSpPr txBox="1"/>
          <p:nvPr/>
        </p:nvSpPr>
        <p:spPr>
          <a:xfrm>
            <a:off x="440723" y="5886233"/>
            <a:ext cx="9299273"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dirty="0">
                <a:latin typeface="Arial"/>
                <a:cs typeface="Arial"/>
              </a:rPr>
              <a:t>2 and 3 bring to the fore the need for Off-Taker Savings in bridging the gap.</a:t>
            </a:r>
          </a:p>
        </p:txBody>
      </p:sp>
      <p:sp>
        <p:nvSpPr>
          <p:cNvPr id="5" name="TextBox 4">
            <a:extLst>
              <a:ext uri="{FF2B5EF4-FFF2-40B4-BE49-F238E27FC236}">
                <a16:creationId xmlns:a16="http://schemas.microsoft.com/office/drawing/2014/main" id="{C033AB31-A461-465E-917D-86A281C9F3FE}"/>
              </a:ext>
            </a:extLst>
          </p:cNvPr>
          <p:cNvSpPr txBox="1"/>
          <p:nvPr/>
        </p:nvSpPr>
        <p:spPr>
          <a:xfrm>
            <a:off x="303363" y="5369689"/>
            <a:ext cx="2638497" cy="276999"/>
          </a:xfrm>
          <a:prstGeom prst="rect">
            <a:avLst/>
          </a:prstGeom>
          <a:solidFill>
            <a:schemeClr val="bg1"/>
          </a:solidFill>
        </p:spPr>
        <p:txBody>
          <a:bodyPr wrap="square" rtlCol="0">
            <a:spAutoFit/>
          </a:bodyPr>
          <a:lstStyle/>
          <a:p>
            <a:r>
              <a:rPr lang="en-US" sz="1200" dirty="0"/>
              <a:t>Source: (WEF &amp; PWC, 2019)</a:t>
            </a:r>
          </a:p>
        </p:txBody>
      </p:sp>
    </p:spTree>
    <p:extLst>
      <p:ext uri="{BB962C8B-B14F-4D97-AF65-F5344CB8AC3E}">
        <p14:creationId xmlns:p14="http://schemas.microsoft.com/office/powerpoint/2010/main" val="3516955594"/>
      </p:ext>
    </p:extLst>
  </p:cSld>
  <p:clrMapOvr>
    <a:masterClrMapping/>
  </p:clrMapOvr>
</p:sld>
</file>

<file path=ppt/theme/theme1.xml><?xml version="1.0" encoding="utf-8"?>
<a:theme xmlns:a="http://schemas.openxmlformats.org/drawingml/2006/main" name="default">
  <a:themeElements>
    <a:clrScheme name="defaul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Template>
  <TotalTime>35198</TotalTime>
  <Words>1112</Words>
  <Application>Microsoft Office PowerPoint</Application>
  <PresentationFormat>A4 Paper (210x297 mm)</PresentationFormat>
  <Paragraphs>153</Paragraphs>
  <Slides>22</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22</vt:i4>
      </vt:variant>
    </vt:vector>
  </HeadingPairs>
  <TitlesOfParts>
    <vt:vector size="29" baseType="lpstr">
      <vt:lpstr>Arial</vt:lpstr>
      <vt:lpstr>Arial Rounded MT Bold</vt:lpstr>
      <vt:lpstr>Calibri</vt:lpstr>
      <vt:lpstr>Times New Roman</vt:lpstr>
      <vt:lpstr>Viner Hand ITC</vt:lpstr>
      <vt:lpstr>default</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ASO SAVINGS AND LOANS PLC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Sadiq Abubakar</cp:lastModifiedBy>
  <cp:revision>894</cp:revision>
  <cp:lastPrinted>2021-11-08T12:10:08Z</cp:lastPrinted>
  <dcterms:created xsi:type="dcterms:W3CDTF">2006-10-02T16:34:35Z</dcterms:created>
  <dcterms:modified xsi:type="dcterms:W3CDTF">2021-11-10T08:25:18Z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af09b14-2ed8-40c7-a220-9586c41674b0_Enabled">
    <vt:lpwstr>true</vt:lpwstr>
  </property>
  <property fmtid="{D5CDD505-2E9C-101B-9397-08002B2CF9AE}" pid="3" name="MSIP_Label_daf09b14-2ed8-40c7-a220-9586c41674b0_SetDate">
    <vt:lpwstr>2021-05-14T06:48:16Z</vt:lpwstr>
  </property>
  <property fmtid="{D5CDD505-2E9C-101B-9397-08002B2CF9AE}" pid="4" name="MSIP_Label_daf09b14-2ed8-40c7-a220-9586c41674b0_Method">
    <vt:lpwstr>Privileged</vt:lpwstr>
  </property>
  <property fmtid="{D5CDD505-2E9C-101B-9397-08002B2CF9AE}" pid="5" name="MSIP_Label_daf09b14-2ed8-40c7-a220-9586c41674b0_Name">
    <vt:lpwstr>TEST DLP</vt:lpwstr>
  </property>
  <property fmtid="{D5CDD505-2E9C-101B-9397-08002B2CF9AE}" pid="6" name="MSIP_Label_daf09b14-2ed8-40c7-a220-9586c41674b0_SiteId">
    <vt:lpwstr>591f4b9c-c213-4712-bbc3-7800e862c258</vt:lpwstr>
  </property>
  <property fmtid="{D5CDD505-2E9C-101B-9397-08002B2CF9AE}" pid="7" name="MSIP_Label_daf09b14-2ed8-40c7-a220-9586c41674b0_ActionId">
    <vt:lpwstr>086e0d8b-5afd-4b72-a72e-4203c9cd53f8</vt:lpwstr>
  </property>
  <property fmtid="{D5CDD505-2E9C-101B-9397-08002B2CF9AE}" pid="8" name="MSIP_Label_daf09b14-2ed8-40c7-a220-9586c41674b0_ContentBits">
    <vt:lpwstr>4</vt:lpwstr>
  </property>
  <property fmtid="{D5CDD505-2E9C-101B-9397-08002B2CF9AE}" pid="9" name="ClassificationWatermarkLocations">
    <vt:lpwstr>default:3\Custom Design:3</vt:lpwstr>
  </property>
  <property fmtid="{D5CDD505-2E9C-101B-9397-08002B2CF9AE}" pid="10" name="ClassificationWatermarkText">
    <vt:lpwstr>NOT FOR SALE</vt:lpwstr>
  </property>
</Properties>
</file>